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handoutMasterIdLst>
    <p:handoutMasterId r:id="rId41"/>
  </p:handoutMasterIdLst>
  <p:sldIdLst>
    <p:sldId id="256" r:id="rId5"/>
    <p:sldId id="257" r:id="rId6"/>
    <p:sldId id="259" r:id="rId7"/>
    <p:sldId id="304" r:id="rId8"/>
    <p:sldId id="295" r:id="rId9"/>
    <p:sldId id="299" r:id="rId10"/>
    <p:sldId id="305" r:id="rId11"/>
    <p:sldId id="262" r:id="rId12"/>
    <p:sldId id="281" r:id="rId13"/>
    <p:sldId id="307" r:id="rId14"/>
    <p:sldId id="309" r:id="rId15"/>
    <p:sldId id="310" r:id="rId16"/>
    <p:sldId id="311" r:id="rId17"/>
    <p:sldId id="282" r:id="rId18"/>
    <p:sldId id="268" r:id="rId19"/>
    <p:sldId id="269" r:id="rId20"/>
    <p:sldId id="272" r:id="rId21"/>
    <p:sldId id="270" r:id="rId22"/>
    <p:sldId id="321" r:id="rId23"/>
    <p:sldId id="312" r:id="rId24"/>
    <p:sldId id="313" r:id="rId25"/>
    <p:sldId id="314" r:id="rId26"/>
    <p:sldId id="315" r:id="rId27"/>
    <p:sldId id="316" r:id="rId28"/>
    <p:sldId id="319" r:id="rId29"/>
    <p:sldId id="317" r:id="rId30"/>
    <p:sldId id="320" r:id="rId31"/>
    <p:sldId id="318" r:id="rId32"/>
    <p:sldId id="264" r:id="rId33"/>
    <p:sldId id="273" r:id="rId34"/>
    <p:sldId id="274" r:id="rId35"/>
    <p:sldId id="322" r:id="rId36"/>
    <p:sldId id="323" r:id="rId37"/>
    <p:sldId id="291" r:id="rId38"/>
    <p:sldId id="303" r:id="rId39"/>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5007E"/>
    <a:srgbClr val="000000"/>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87" autoAdjust="0"/>
    <p:restoredTop sz="76923" autoAdjust="0"/>
  </p:normalViewPr>
  <p:slideViewPr>
    <p:cSldViewPr showGuides="1">
      <p:cViewPr varScale="1">
        <p:scale>
          <a:sx n="57" d="100"/>
          <a:sy n="57" d="100"/>
        </p:scale>
        <p:origin x="72" y="1056"/>
      </p:cViewPr>
      <p:guideLst>
        <p:guide orient="horz" pos="618"/>
        <p:guide pos="5685"/>
      </p:guideLst>
    </p:cSldViewPr>
  </p:slideViewPr>
  <p:notesTextViewPr>
    <p:cViewPr>
      <p:scale>
        <a:sx n="3" d="2"/>
        <a:sy n="3" d="2"/>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13/07/2015</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13/07/2015</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(Rob to start)</a:t>
            </a:r>
          </a:p>
        </p:txBody>
      </p:sp>
      <p:sp>
        <p:nvSpPr>
          <p:cNvPr id="4" name="Slide Number Placeholder 3"/>
          <p:cNvSpPr>
            <a:spLocks noGrp="1"/>
          </p:cNvSpPr>
          <p:nvPr>
            <p:ph type="sldNum" sz="quarter" idx="10"/>
          </p:nvPr>
        </p:nvSpPr>
        <p:spPr/>
        <p:txBody>
          <a:bodyPr/>
          <a:lstStyle/>
          <a:p>
            <a:fld id="{325FB293-4812-4AD5-9D7B-16C5960DBBF9}" type="slidenum">
              <a:rPr lang="en-AU" smtClean="0"/>
              <a:t>1</a:t>
            </a:fld>
            <a:endParaRPr lang="en-AU"/>
          </a:p>
        </p:txBody>
      </p:sp>
    </p:spTree>
    <p:extLst>
      <p:ext uri="{BB962C8B-B14F-4D97-AF65-F5344CB8AC3E}">
        <p14:creationId xmlns:p14="http://schemas.microsoft.com/office/powerpoint/2010/main" val="10393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https://prezi.com/c5hrzba-wmxb/magentys-devops/</a:t>
            </a:r>
          </a:p>
          <a:p>
            <a:r>
              <a:rPr lang="en-AU" dirty="0" smtClean="0"/>
              <a:t>http://www.meetup.com/Perth-Agile-Testing/events/212586832/</a:t>
            </a:r>
          </a:p>
          <a:p>
            <a:endParaRPr lang="en-AU" dirty="0" smtClean="0"/>
          </a:p>
          <a:p>
            <a:r>
              <a:rPr lang="en-AU" dirty="0" smtClean="0"/>
              <a:t>In a continuous delivery</a:t>
            </a:r>
            <a:r>
              <a:rPr lang="en-AU" baseline="0" dirty="0" smtClean="0"/>
              <a:t> world where we want to innovate and rapidly release software incrementally we can deal with uncertainty about what users want by embracing “testing” in this context. But in order to achieve this and make full use of our investment in continuous delivery we need to decrease the feedback loop to real users and then take advantage of that by getting quantitative and qualitative feedback.</a:t>
            </a:r>
            <a:endParaRPr lang="en-AU"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11</a:t>
            </a:fld>
            <a:endParaRPr lang="en-AU"/>
          </a:p>
        </p:txBody>
      </p:sp>
    </p:spTree>
    <p:extLst>
      <p:ext uri="{BB962C8B-B14F-4D97-AF65-F5344CB8AC3E}">
        <p14:creationId xmlns:p14="http://schemas.microsoft.com/office/powerpoint/2010/main" val="143450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3495970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1771387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 </a:t>
            </a:r>
            <a:r>
              <a:rPr lang="en-GB" dirty="0" smtClean="0"/>
              <a:t>back to original point on confidence.</a:t>
            </a:r>
          </a:p>
          <a:p>
            <a:endParaRPr lang="en-GB" dirty="0" smtClean="0"/>
          </a:p>
          <a:p>
            <a:r>
              <a:rPr lang="en-GB" dirty="0" smtClean="0"/>
              <a:t>1. Most stakeholders will</a:t>
            </a:r>
            <a:r>
              <a:rPr lang="en-GB" baseline="0" dirty="0" smtClean="0"/>
              <a:t> say 100% confidence but that actually means you’ll never get anything shipped out the door. Being pragmatic, we actually want to challenge ourselves to set our confidence level as low as possible for our business needs. in combination with techniques like continuous delivery, we can optimise our testing strategy to be able to react quickly and efficiently to mistakes that do happen.</a:t>
            </a:r>
          </a:p>
          <a:p>
            <a:endParaRPr lang="en-GB" baseline="0" dirty="0" smtClean="0"/>
          </a:p>
          <a:p>
            <a:r>
              <a:rPr lang="en-GB" baseline="0" dirty="0" smtClean="0"/>
              <a:t>2. Increases agility and supports CD</a:t>
            </a:r>
          </a:p>
          <a:p>
            <a:endParaRPr lang="en-GB" baseline="0" dirty="0" smtClean="0"/>
          </a:p>
          <a:p>
            <a:r>
              <a:rPr lang="en-GB" baseline="0" dirty="0" smtClean="0"/>
              <a:t>3. Your first attempt at this doesn’t have to be right – but it should be simple.</a:t>
            </a:r>
          </a:p>
          <a:p>
            <a:pPr marL="285750" indent="-285750">
              <a:buFont typeface="Arial" panose="020B0604020202020204" pitchFamily="34" charset="0"/>
              <a:buChar char="•"/>
            </a:pPr>
            <a:r>
              <a:rPr lang="en-GB" baseline="0" dirty="0" smtClean="0"/>
              <a:t>How many bugs are getting to production?</a:t>
            </a:r>
          </a:p>
          <a:p>
            <a:pPr marL="285750" indent="-285750">
              <a:buFont typeface="Arial" panose="020B0604020202020204" pitchFamily="34" charset="0"/>
              <a:buChar char="•"/>
            </a:pPr>
            <a:r>
              <a:rPr lang="en-GB" baseline="0" dirty="0" smtClean="0"/>
              <a:t>How fast is your team delivering features?</a:t>
            </a:r>
          </a:p>
          <a:p>
            <a:pPr marL="285750" indent="-285750">
              <a:buFont typeface="Arial" panose="020B0604020202020204" pitchFamily="34" charset="0"/>
              <a:buChar char="•"/>
            </a:pPr>
            <a:r>
              <a:rPr lang="en-GB" baseline="0" dirty="0" smtClean="0"/>
              <a:t>How confident or scared are you when your product is pressing the button to deploy to production?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124436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 </a:t>
            </a:r>
            <a:r>
              <a:rPr lang="en-AU" dirty="0" smtClean="0"/>
              <a:t>you might ask – Is that a simplification? Surely you don’t use</a:t>
            </a:r>
            <a:r>
              <a:rPr lang="en-AU" baseline="0" dirty="0" smtClean="0"/>
              <a:t> one type of test (the fastest possible for a confidence level) across your whole app.</a:t>
            </a:r>
          </a:p>
          <a:p>
            <a:endParaRPr lang="en-AU" baseline="0" dirty="0" smtClean="0"/>
          </a:p>
          <a:p>
            <a:r>
              <a:rPr lang="en-AU" baseline="0" dirty="0" smtClean="0"/>
              <a:t>[Reveal]</a:t>
            </a:r>
          </a:p>
          <a:p>
            <a:endParaRPr lang="en-AU" baseline="0" dirty="0" smtClean="0"/>
          </a:p>
          <a:p>
            <a:r>
              <a:rPr lang="en-AU" baseline="0" dirty="0" smtClean="0"/>
              <a:t>Yes and no.</a:t>
            </a:r>
            <a:endParaRPr lang="en-AU" dirty="0" smtClean="0"/>
          </a:p>
          <a:p>
            <a:endParaRPr lang="en-AU" dirty="0" smtClean="0"/>
          </a:p>
          <a:p>
            <a:r>
              <a:rPr lang="en-AU" dirty="0" smtClean="0"/>
              <a:t>Confidence level needed will likely change</a:t>
            </a:r>
            <a:r>
              <a:rPr lang="en-AU" baseline="0" dirty="0" smtClean="0"/>
              <a:t> across different parts of the application.</a:t>
            </a:r>
          </a:p>
          <a:p>
            <a:endParaRPr lang="en-AU" baseline="0" dirty="0" smtClean="0"/>
          </a:p>
          <a:p>
            <a:r>
              <a:rPr lang="en-AU" baseline="0" dirty="0" smtClean="0"/>
              <a:t>But, we typically start with a broad brush testing strategy and let the inspect and adapt cycle run it’s course. Besides, in most of the apps we work on the </a:t>
            </a:r>
            <a:r>
              <a:rPr lang="en-AU" i="1" baseline="0" dirty="0" smtClean="0"/>
              <a:t>majority</a:t>
            </a:r>
            <a:r>
              <a:rPr lang="en-AU" i="0" baseline="0" dirty="0" smtClean="0"/>
              <a:t> of the application will be very similar, and then a few parts of it will be “special” and need different treatment. That’s where the inspect and adapt bit comes in to save the day.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3652862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dirty="0" smtClean="0"/>
              <a:t>, because we work for enterprises, we need enterprise-driven right?</a:t>
            </a:r>
          </a:p>
          <a:p>
            <a:endParaRPr lang="en-US" dirty="0" smtClean="0"/>
          </a:p>
          <a:p>
            <a:r>
              <a:rPr lang="en-US" dirty="0" smtClean="0"/>
              <a:t>We need to set our strategy, show it at CAB and then apply it synergistically across the organization so they are all consistent.</a:t>
            </a:r>
          </a:p>
          <a:p>
            <a:endParaRPr lang="en-US" dirty="0" smtClean="0"/>
          </a:p>
          <a:p>
            <a:r>
              <a:rPr lang="en-US" dirty="0" smtClean="0"/>
              <a:t>Then we can hire a separate team of testers to roll out</a:t>
            </a:r>
            <a:r>
              <a:rPr lang="en-US" baseline="0" dirty="0" smtClean="0"/>
              <a:t> the testing strategy across all teams and keep the developers honest because we don’t trust </a:t>
            </a:r>
            <a:r>
              <a:rPr lang="en-US" baseline="0" dirty="0" smtClean="0"/>
              <a:t>them.</a:t>
            </a:r>
            <a:endParaRPr lang="en-US" baseline="0" dirty="0" smtClean="0"/>
          </a:p>
          <a:p>
            <a:endParaRPr lang="en-US" baseline="0" dirty="0" smtClean="0"/>
          </a:p>
          <a:p>
            <a:r>
              <a:rPr lang="en-US" baseline="0" dirty="0" smtClean="0"/>
              <a:t>NO. Just </a:t>
            </a:r>
            <a:r>
              <a:rPr lang="en-US" baseline="0" dirty="0" smtClean="0"/>
              <a:t>stop.</a:t>
            </a:r>
            <a:endParaRPr lang="en-US" baseline="0"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3378059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One-level below the UI e.g. MVC controller</a:t>
            </a:r>
          </a:p>
          <a:p>
            <a:r>
              <a:rPr lang="en-AU" dirty="0" smtClean="0"/>
              <a:t>Full stack of production dependencies wired in</a:t>
            </a:r>
          </a:p>
          <a:p>
            <a:r>
              <a:rPr lang="en-AU" dirty="0" smtClean="0"/>
              <a:t>Application-owned </a:t>
            </a:r>
            <a:r>
              <a:rPr lang="en-AU" dirty="0" err="1" smtClean="0"/>
              <a:t>datasources</a:t>
            </a:r>
            <a:r>
              <a:rPr lang="en-AU" dirty="0" smtClean="0"/>
              <a:t> wired in</a:t>
            </a:r>
          </a:p>
          <a:p>
            <a:r>
              <a:rPr lang="en-AU" dirty="0" smtClean="0"/>
              <a:t>External dependencies mocked out</a:t>
            </a:r>
          </a:p>
          <a:p>
            <a:endParaRPr lang="en-AU" dirty="0" smtClean="0"/>
          </a:p>
          <a:p>
            <a:r>
              <a:rPr lang="en-AU" dirty="0" smtClean="0"/>
              <a:t>Good speed/confidence balance between all UI tests and all “unit” tests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3626721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1281761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https://www.flickr.com/photos/eschipul/4160817135</a:t>
            </a:r>
          </a:p>
          <a:p>
            <a:endParaRPr lang="en-GB" dirty="0" smtClean="0"/>
          </a:p>
          <a:p>
            <a:r>
              <a:rPr lang="en-GB" dirty="0" smtClean="0"/>
              <a:t>Not a silver bullet, there are some disadvantages and some limitations you need to be aware of. There are ways of working around or dealing with them though.</a:t>
            </a:r>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337187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points, then look at the ways around them:</a:t>
            </a:r>
            <a:endParaRPr lang="en-US" dirty="0" smtClean="0"/>
          </a:p>
          <a:p>
            <a:endParaRPr lang="en-US" dirty="0" smtClean="0"/>
          </a:p>
          <a:p>
            <a:r>
              <a:rPr lang="en-US" dirty="0" smtClean="0"/>
              <a:t>Complex</a:t>
            </a:r>
            <a:r>
              <a:rPr lang="en-US" baseline="0" dirty="0" smtClean="0"/>
              <a:t> code – use a different type of test (or combine)</a:t>
            </a:r>
          </a:p>
          <a:p>
            <a:r>
              <a:rPr lang="en-US" baseline="0" dirty="0" smtClean="0"/>
              <a:t>Hard to know why broken – stack traces and the debugger are you friend along with good code organization and small number of layers in your code, your test tooling can help too –the BDD framework I use makes it easier to isolate for instance</a:t>
            </a:r>
          </a:p>
          <a:p>
            <a:r>
              <a:rPr lang="en-US" baseline="0" dirty="0" smtClean="0"/>
              <a:t>Multiple test failures – pick one, focus on fixing it then re-run all tests</a:t>
            </a:r>
          </a:p>
          <a:p>
            <a:r>
              <a:rPr lang="en-US" baseline="0" dirty="0" smtClean="0"/>
              <a:t>Test complexity – refactoring and use patterns – we will explore some</a:t>
            </a:r>
          </a:p>
          <a:p>
            <a:r>
              <a:rPr lang="en-US" baseline="0" dirty="0" smtClean="0"/>
              <a:t>Shared code – who cares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199092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Create</a:t>
            </a:r>
            <a:r>
              <a:rPr lang="en-GB" baseline="0" dirty="0" smtClean="0"/>
              <a:t>d </a:t>
            </a:r>
            <a:r>
              <a:rPr lang="en-GB" baseline="0" dirty="0" smtClean="0"/>
              <a:t>by piping http://en.wikipedia.org/wiki/Test_automation into http://www.wordle.net/</a:t>
            </a:r>
            <a:endParaRPr lang="en-GB" dirty="0" smtClean="0"/>
          </a:p>
          <a:p>
            <a:endParaRPr lang="en-GB" dirty="0" smtClean="0"/>
          </a:p>
          <a:p>
            <a:r>
              <a:rPr lang="en-GB" dirty="0" smtClean="0"/>
              <a:t>As consultants we get to move within a number of different projects</a:t>
            </a:r>
            <a:r>
              <a:rPr lang="en-GB" baseline="0" dirty="0" smtClean="0"/>
              <a:t> and industries.</a:t>
            </a:r>
            <a:endParaRPr lang="en-GB" dirty="0" smtClean="0"/>
          </a:p>
          <a:p>
            <a:endParaRPr lang="en-GB" dirty="0" smtClean="0"/>
          </a:p>
          <a:p>
            <a:pPr marL="342900" indent="-342900">
              <a:buAutoNum type="arabicPeriod"/>
            </a:pPr>
            <a:r>
              <a:rPr lang="en-GB" baseline="0" dirty="0" smtClean="0"/>
              <a:t>Seen a lot of approaches over the last few years and seen what a lot of companies have done these</a:t>
            </a:r>
          </a:p>
          <a:p>
            <a:pPr marL="342900" indent="-342900">
              <a:buAutoNum type="arabicPeriod"/>
            </a:pPr>
            <a:r>
              <a:rPr lang="en-GB" baseline="0" dirty="0" smtClean="0"/>
              <a:t>Experimented with a number of different approaches ourselves</a:t>
            </a:r>
          </a:p>
          <a:p>
            <a:pPr marL="342900" indent="-342900">
              <a:buAutoNum type="arabicPeriod"/>
            </a:pPr>
            <a:r>
              <a:rPr lang="en-GB" baseline="0" dirty="0" smtClean="0"/>
              <a:t>Done a lot of research into what people are saying and doing</a:t>
            </a:r>
          </a:p>
          <a:p>
            <a:pPr marL="342900" indent="-342900">
              <a:buAutoNum type="arabicPeriod"/>
            </a:pPr>
            <a:endParaRPr lang="en-GB" baseline="0" dirty="0" smtClean="0"/>
          </a:p>
          <a:p>
            <a:pPr marL="342900" indent="-342900">
              <a:buAutoNum type="arabicPeriod"/>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1253534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4278512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28</a:t>
            </a:fld>
            <a:endParaRPr lang="en-AU"/>
          </a:p>
        </p:txBody>
      </p:sp>
    </p:spTree>
    <p:extLst>
      <p:ext uri="{BB962C8B-B14F-4D97-AF65-F5344CB8AC3E}">
        <p14:creationId xmlns:p14="http://schemas.microsoft.com/office/powerpoint/2010/main" val="959544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There’s a particular</a:t>
            </a:r>
            <a:r>
              <a:rPr lang="en-GB" baseline="0" dirty="0" smtClean="0"/>
              <a:t> style of testing that we’ve generally settled on in projects we’ve worked on in the last year which has worked well for the type of application we’ve been working on.</a:t>
            </a:r>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3270167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p>
          <a:p>
            <a:endParaRPr lang="en-GB" dirty="0" smtClean="0"/>
          </a:p>
          <a:p>
            <a:r>
              <a:rPr lang="en-GB" dirty="0" smtClean="0"/>
              <a:t>Another</a:t>
            </a:r>
            <a:r>
              <a:rPr lang="en-GB" baseline="0" dirty="0" smtClean="0"/>
              <a:t> note is that we will inspect and adapt this testing strategy throughout a project.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30</a:t>
            </a:fld>
            <a:endParaRPr lang="en-AU"/>
          </a:p>
        </p:txBody>
      </p:sp>
    </p:spTree>
    <p:extLst>
      <p:ext uri="{BB962C8B-B14F-4D97-AF65-F5344CB8AC3E}">
        <p14:creationId xmlns:p14="http://schemas.microsoft.com/office/powerpoint/2010/main" val="2740296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(Matt)</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4139584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solidFill>
                  <a:schemeClr val="bg1"/>
                </a:solidFill>
              </a:rPr>
              <a:t>http</a:t>
            </a:r>
            <a:r>
              <a:rPr lang="en-GB" b="0" dirty="0" smtClean="0">
                <a:solidFill>
                  <a:schemeClr val="bg1"/>
                </a:solidFill>
              </a:rPr>
              <a:t>://en.wikipedia.org/wiki/Landfill</a:t>
            </a:r>
          </a:p>
          <a:p>
            <a:endParaRPr lang="en-GB" b="0" dirty="0" smtClean="0">
              <a:solidFill>
                <a:schemeClr val="bg1"/>
              </a:solidFill>
            </a:endParaRPr>
          </a:p>
          <a:p>
            <a:r>
              <a:rPr lang="en-GB" b="0" dirty="0" smtClean="0">
                <a:solidFill>
                  <a:schemeClr val="bg1"/>
                </a:solidFill>
              </a:rPr>
              <a:t>We’ve seen (and written) some awful, awful test code</a:t>
            </a:r>
          </a:p>
          <a:p>
            <a:endParaRPr lang="en-GB" b="0" dirty="0" smtClean="0">
              <a:solidFill>
                <a:schemeClr val="bg1"/>
              </a:solidFill>
            </a:endParaRPr>
          </a:p>
          <a:p>
            <a:r>
              <a:rPr lang="en-GB" b="0" dirty="0" smtClean="0">
                <a:solidFill>
                  <a:schemeClr val="bg1"/>
                </a:solidFill>
              </a:rPr>
              <a:t>Made our fair share of mistakes and learned a lot</a:t>
            </a:r>
            <a:endParaRPr lang="en-AU" b="0" dirty="0" smtClean="0">
              <a:solidFill>
                <a:schemeClr val="bg1"/>
              </a:solidFill>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382641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http://martinfowler.com/bliki/TestPyramid.html</a:t>
            </a:r>
          </a:p>
          <a:p>
            <a:endParaRPr lang="en-AU" baseline="0" dirty="0" smtClean="0"/>
          </a:p>
          <a:p>
            <a:r>
              <a:rPr lang="en-GB" baseline="0" dirty="0" smtClean="0"/>
              <a:t>This is the testing pyramid that you probably first heard about at </a:t>
            </a:r>
            <a:r>
              <a:rPr lang="en-GB" baseline="0" dirty="0" err="1" smtClean="0"/>
              <a:t>uni</a:t>
            </a:r>
            <a:r>
              <a:rPr lang="en-GB" baseline="0" dirty="0" smtClean="0"/>
              <a:t> – you have a breakdown of tests that looks something like this:</a:t>
            </a:r>
          </a:p>
          <a:p>
            <a:r>
              <a:rPr lang="en-GB" baseline="0" dirty="0" smtClean="0"/>
              <a:t>Most organisations we go into either have limited testing, or have an approach based on something like this. We see this everywhere.</a:t>
            </a:r>
          </a:p>
          <a:p>
            <a:endParaRPr lang="en-GB" baseline="0" dirty="0" smtClean="0"/>
          </a:p>
          <a:p>
            <a:r>
              <a:rPr lang="en-GB" baseline="0" dirty="0" smtClean="0"/>
              <a:t>Mostly low level unit tests</a:t>
            </a:r>
          </a:p>
          <a:p>
            <a:r>
              <a:rPr lang="en-GB" baseline="0" dirty="0" smtClean="0"/>
              <a:t>A smaller of number of service level or integration tests</a:t>
            </a:r>
          </a:p>
          <a:p>
            <a:r>
              <a:rPr lang="en-GB" baseline="0" dirty="0" smtClean="0"/>
              <a:t>An even smaller number of UI or system level tests</a:t>
            </a:r>
            <a:br>
              <a:rPr lang="en-GB" baseline="0" dirty="0" smtClean="0"/>
            </a:br>
            <a:endParaRPr lang="en-GB" baseline="0" dirty="0" smtClean="0"/>
          </a:p>
          <a:p>
            <a:r>
              <a:rPr lang="en-GB" baseline="0" dirty="0" smtClean="0"/>
              <a:t>[transition]</a:t>
            </a:r>
          </a:p>
          <a:p>
            <a:endParaRPr lang="en-GB" baseline="0" dirty="0" smtClean="0"/>
          </a:p>
          <a:p>
            <a:r>
              <a:rPr lang="en-GB" b="1" baseline="0" dirty="0" smtClean="0"/>
              <a:t>I hate the testing pyramid. There are 3 Problems I have with it:</a:t>
            </a:r>
          </a:p>
          <a:p>
            <a:endParaRPr lang="en-GB" baseline="0" dirty="0" smtClean="0"/>
          </a:p>
          <a:p>
            <a:r>
              <a:rPr lang="en-GB" baseline="0" dirty="0" smtClean="0"/>
              <a:t>You have to care about the type of tests rather than what confidence you’re getting from them – how many people waste time arguing if a test is unit/integration/etc.? That’s a WASTE OF TIME</a:t>
            </a:r>
          </a:p>
          <a:p>
            <a:r>
              <a:rPr lang="en-GB" baseline="0" dirty="0" smtClean="0"/>
              <a:t>One-size-fits-all approach for all your projects that doesn’t give you the flexibility we feel you need across projects</a:t>
            </a:r>
          </a:p>
          <a:p>
            <a:r>
              <a:rPr lang="en-GB" baseline="0" dirty="0" smtClean="0"/>
              <a:t>It also doesn’t take into account the relationship between speed and confidence…</a:t>
            </a:r>
          </a:p>
          <a:p>
            <a:endParaRPr lang="en-GB" baseline="0"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2813336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a:t>
            </a:r>
            <a:r>
              <a:rPr lang="en-GB" dirty="0" smtClean="0"/>
              <a:t>://www.flickr.com/photos/davidvillarreal/8732245026/</a:t>
            </a:r>
          </a:p>
          <a:p>
            <a:endParaRPr lang="en-GB" dirty="0" smtClean="0"/>
          </a:p>
          <a:p>
            <a:r>
              <a:rPr lang="en-GB" dirty="0" smtClean="0"/>
              <a:t>Speed vs confidence</a:t>
            </a:r>
          </a:p>
          <a:p>
            <a:r>
              <a:rPr lang="en-GB" dirty="0" smtClean="0"/>
              <a:t>By speed</a:t>
            </a:r>
            <a:r>
              <a:rPr lang="en-GB" baseline="0" dirty="0" smtClean="0"/>
              <a:t> we mean speed of feedback – how quickly do we get feedback as to whether or not the codebase is ok</a:t>
            </a:r>
          </a:p>
          <a:p>
            <a:r>
              <a:rPr lang="en-GB" baseline="0" dirty="0" smtClean="0"/>
              <a:t>Confidence – how much certainty do your tests give you that your software is okay</a:t>
            </a:r>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993699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Automated </a:t>
            </a:r>
            <a:r>
              <a:rPr lang="en-GB" baseline="0" dirty="0" smtClean="0"/>
              <a:t>or UI testing – all other considerations aside (human error, reliability </a:t>
            </a:r>
            <a:r>
              <a:rPr lang="en-GB" baseline="0" dirty="0" err="1" smtClean="0"/>
              <a:t>etc</a:t>
            </a:r>
            <a:r>
              <a:rPr lang="en-GB" baseline="0" dirty="0" smtClean="0"/>
              <a:t>) those two forms of testing take a lot of time to run</a:t>
            </a:r>
            <a:r>
              <a:rPr lang="en-AU" baseline="0" dirty="0" smtClean="0"/>
              <a:t> but give you a lot of confidence the system is working because they act as a real user and exercise the entirety of the system as a user would.</a:t>
            </a:r>
          </a:p>
          <a:p>
            <a:r>
              <a:rPr lang="en-GB" baseline="0" dirty="0" smtClean="0"/>
              <a:t>Unit tests – super quick feedback but you aren’t exercising the system as a user is – so you aren’t as sure that all the pieces are working together correctly.</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1616728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sz="1400" b="0" i="0" kern="1200" dirty="0" smtClean="0">
                <a:solidFill>
                  <a:schemeClr val="tx1"/>
                </a:solidFill>
                <a:effectLst/>
                <a:latin typeface="+mn-lt"/>
                <a:ea typeface="+mn-ea"/>
                <a:cs typeface="+mn-cs"/>
              </a:rPr>
              <a:t>https://vimeo.com/68390508</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a:t>
            </a:r>
            <a:r>
              <a:rPr lang="en-AU" sz="1400" b="0" i="0" kern="1200" dirty="0" err="1" smtClean="0">
                <a:solidFill>
                  <a:schemeClr val="tx1"/>
                </a:solidFill>
                <a:effectLst/>
                <a:latin typeface="+mn-lt"/>
                <a:ea typeface="+mn-ea"/>
                <a:cs typeface="+mn-cs"/>
              </a:rPr>
              <a:t>Bogard</a:t>
            </a:r>
            <a:r>
              <a:rPr lang="en-AU" sz="1400" b="0" i="0" kern="1200" dirty="0" smtClean="0">
                <a:solidFill>
                  <a:schemeClr val="tx1"/>
                </a:solidFill>
                <a:effectLst/>
                <a:latin typeface="+mn-lt"/>
                <a:ea typeface="+mn-ea"/>
                <a:cs typeface="+mn-cs"/>
              </a:rPr>
              <a:t> presented an alternative testing pyramid in his Holistic Testing talk at NDC Oslo in 2013.</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Jimmy provides</a:t>
            </a:r>
            <a:r>
              <a:rPr lang="en-AU" sz="1400" b="0" i="0" kern="1200" baseline="0" dirty="0" smtClean="0">
                <a:solidFill>
                  <a:schemeClr val="tx1"/>
                </a:solidFill>
                <a:effectLst/>
                <a:latin typeface="+mn-lt"/>
                <a:ea typeface="+mn-ea"/>
                <a:cs typeface="+mn-cs"/>
              </a:rPr>
              <a:t> </a:t>
            </a:r>
            <a:r>
              <a:rPr lang="en-AU" sz="1400" b="0" i="0" kern="1200" dirty="0" smtClean="0">
                <a:solidFill>
                  <a:schemeClr val="tx1"/>
                </a:solidFill>
                <a:effectLst/>
                <a:latin typeface="+mn-lt"/>
                <a:ea typeface="+mn-ea"/>
                <a:cs typeface="+mn-cs"/>
              </a:rPr>
              <a:t>a breath of fresh air when throwing away the testing pyramid (and all the conflicting definitions of unit, integration, etc. tests) in favour of a pyramid that has a small number of “slow as hell tests”, a slightly larger number of “slow” tests and a lot of “fast” tests.</a:t>
            </a:r>
          </a:p>
          <a:p>
            <a:pPr fontAlgn="base"/>
            <a:endParaRPr lang="en-AU" sz="1400" b="0" i="0" kern="1200" dirty="0" smtClean="0">
              <a:solidFill>
                <a:schemeClr val="tx1"/>
              </a:solidFill>
              <a:effectLst/>
              <a:latin typeface="+mn-lt"/>
              <a:ea typeface="+mn-ea"/>
              <a:cs typeface="+mn-cs"/>
            </a:endParaRPr>
          </a:p>
          <a:p>
            <a:pPr fontAlgn="base"/>
            <a:r>
              <a:rPr lang="en-AU" sz="1400" b="0" i="0" kern="1200" dirty="0" smtClean="0">
                <a:solidFill>
                  <a:schemeClr val="tx1"/>
                </a:solidFill>
                <a:effectLst/>
                <a:latin typeface="+mn-lt"/>
                <a:ea typeface="+mn-ea"/>
                <a:cs typeface="+mn-cs"/>
              </a:rPr>
              <a:t>This</a:t>
            </a:r>
            <a:r>
              <a:rPr lang="en-AU" sz="1400" b="0" i="0" kern="1200" baseline="0" dirty="0" smtClean="0">
                <a:solidFill>
                  <a:schemeClr val="tx1"/>
                </a:solidFill>
                <a:effectLst/>
                <a:latin typeface="+mn-lt"/>
                <a:ea typeface="+mn-ea"/>
                <a:cs typeface="+mn-cs"/>
              </a:rPr>
              <a:t> is great as it helps us start to focus on something important about the tests – the speed of feedback – but doesn’t go far enough in my opinion since it doesn’t take confidence into account and is still a one-size-fits all strategy.</a:t>
            </a:r>
            <a:endParaRPr lang="en-AU" sz="1400" b="0" i="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692064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We </a:t>
            </a:r>
            <a:r>
              <a:rPr lang="en-AU" baseline="0" dirty="0" smtClean="0"/>
              <a:t>fundamentally disagree with the concept of a testing pyramid – as we’ve previous said, it’s too rigid and doesn’t you offer any flexibility between projects.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2418865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Quoted </a:t>
            </a:r>
            <a:r>
              <a:rPr lang="en-AU" dirty="0" smtClean="0"/>
              <a:t>from his Holistic Testing talk at NDC 2013.</a:t>
            </a:r>
          </a:p>
          <a:p>
            <a:endParaRPr lang="en-AU"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sz="1400" b="0" i="0" kern="1200" dirty="0" smtClean="0">
                <a:solidFill>
                  <a:schemeClr val="tx1"/>
                </a:solidFill>
                <a:effectLst/>
                <a:latin typeface="+mn-lt"/>
                <a:ea typeface="+mn-ea"/>
                <a:cs typeface="+mn-cs"/>
              </a:rPr>
              <a:t>https://vimeo.com/68390508</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27404793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lour Referenc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13/07/2015</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pic>
        <p:nvPicPr>
          <p:cNvPr id="8" name="Picture 7"/>
          <p:cNvPicPr>
            <a:picLocks noChangeAspect="1"/>
          </p:cNvPicPr>
          <p:nvPr userDrawn="1"/>
        </p:nvPicPr>
        <p:blipFill>
          <a:blip r:embed="rId3"/>
          <a:stretch>
            <a:fillRect/>
          </a:stretch>
        </p:blipFill>
        <p:spPr>
          <a:xfrm>
            <a:off x="4078982" y="1581206"/>
            <a:ext cx="7200800" cy="4786074"/>
          </a:xfrm>
          <a:prstGeom prst="rect">
            <a:avLst/>
          </a:prstGeom>
        </p:spPr>
      </p:pic>
      <p:sp>
        <p:nvSpPr>
          <p:cNvPr id="9" name="TextBox 8"/>
          <p:cNvSpPr txBox="1"/>
          <p:nvPr userDrawn="1"/>
        </p:nvSpPr>
        <p:spPr>
          <a:xfrm>
            <a:off x="4078982" y="693490"/>
            <a:ext cx="5957208" cy="523220"/>
          </a:xfrm>
          <a:prstGeom prst="rect">
            <a:avLst/>
          </a:prstGeom>
          <a:noFill/>
        </p:spPr>
        <p:txBody>
          <a:bodyPr wrap="none" rtlCol="0">
            <a:spAutoFit/>
          </a:bodyPr>
          <a:lstStyle/>
          <a:p>
            <a:r>
              <a:rPr lang="en-AU" sz="2800" dirty="0" smtClean="0">
                <a:solidFill>
                  <a:schemeClr val="accent5"/>
                </a:solidFill>
              </a:rPr>
              <a:t>This slide</a:t>
            </a:r>
            <a:r>
              <a:rPr lang="en-AU" sz="2800" baseline="0" dirty="0" smtClean="0">
                <a:solidFill>
                  <a:schemeClr val="accent5"/>
                </a:solidFill>
              </a:rPr>
              <a:t> is for colour reference only</a:t>
            </a:r>
            <a:endParaRPr lang="en-AU" sz="2800" dirty="0">
              <a:solidFill>
                <a:schemeClr val="accent5"/>
              </a:solidFill>
            </a:endParaRPr>
          </a:p>
        </p:txBody>
      </p:sp>
      <p:sp>
        <p:nvSpPr>
          <p:cNvPr id="11" name="TextBox 10"/>
          <p:cNvSpPr txBox="1"/>
          <p:nvPr userDrawn="1"/>
        </p:nvSpPr>
        <p:spPr>
          <a:xfrm>
            <a:off x="354054" y="477466"/>
            <a:ext cx="1857047" cy="415498"/>
          </a:xfrm>
          <a:prstGeom prst="rect">
            <a:avLst/>
          </a:prstGeom>
          <a:noFill/>
        </p:spPr>
        <p:txBody>
          <a:bodyPr wrap="none" rtlCol="0">
            <a:spAutoFit/>
          </a:bodyPr>
          <a:lstStyle/>
          <a:p>
            <a:r>
              <a:rPr lang="en-AU" noProof="0" dirty="0" smtClean="0">
                <a:solidFill>
                  <a:schemeClr val="accent5"/>
                </a:solidFill>
              </a:rPr>
              <a:t>Colour Palette</a:t>
            </a:r>
            <a:endParaRPr lang="en-AU" dirty="0">
              <a:solidFill>
                <a:schemeClr val="accent5"/>
              </a:solidFill>
            </a:endParaRPr>
          </a:p>
        </p:txBody>
      </p:sp>
      <p:sp>
        <p:nvSpPr>
          <p:cNvPr id="14" name="TextBox 13"/>
          <p:cNvSpPr txBox="1"/>
          <p:nvPr userDrawn="1"/>
        </p:nvSpPr>
        <p:spPr>
          <a:xfrm>
            <a:off x="334566" y="1197546"/>
            <a:ext cx="2287806" cy="4893647"/>
          </a:xfrm>
          <a:prstGeom prst="rect">
            <a:avLst/>
          </a:prstGeom>
          <a:noFill/>
        </p:spPr>
        <p:txBody>
          <a:bodyPr wrap="none" rtlCol="0">
            <a:spAutoFit/>
          </a:bodyPr>
          <a:lstStyle/>
          <a:p>
            <a:r>
              <a:rPr lang="en-AU" sz="1200" b="0" i="0" u="none" strike="noStrike" baseline="0" dirty="0" smtClean="0">
                <a:solidFill>
                  <a:srgbClr val="F8941E"/>
                </a:solidFill>
                <a:latin typeface="SegoeUI-Semilight"/>
              </a:rPr>
              <a:t>Our identity features large </a:t>
            </a:r>
          </a:p>
          <a:p>
            <a:r>
              <a:rPr lang="en-AU" sz="1200" b="0" i="0" u="none" strike="noStrike" baseline="0" dirty="0" smtClean="0">
                <a:solidFill>
                  <a:srgbClr val="F8941E"/>
                </a:solidFill>
                <a:latin typeface="SegoeUI-Semilight"/>
              </a:rPr>
              <a:t>areas of navy and white, </a:t>
            </a:r>
          </a:p>
          <a:p>
            <a:r>
              <a:rPr lang="en-AU" sz="1200" b="0" i="0" u="none" strike="noStrike" baseline="0" dirty="0" smtClean="0">
                <a:solidFill>
                  <a:srgbClr val="F8941E"/>
                </a:solidFill>
                <a:latin typeface="SegoeUI-Semilight"/>
              </a:rPr>
              <a:t>punctuated by a selected </a:t>
            </a:r>
          </a:p>
          <a:p>
            <a:r>
              <a:rPr lang="en-AU" sz="1200" b="0" i="0" u="none" strike="noStrike" baseline="0" dirty="0" smtClean="0">
                <a:solidFill>
                  <a:srgbClr val="F8941E"/>
                </a:solidFill>
                <a:latin typeface="SegoeUI-Semilight"/>
              </a:rPr>
              <a:t>palette of highlight colours.</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Base colours</a:t>
            </a:r>
          </a:p>
          <a:p>
            <a:r>
              <a:rPr lang="en-AU" sz="900" b="0" i="0" u="none" strike="noStrike" baseline="0" dirty="0" smtClean="0">
                <a:solidFill>
                  <a:srgbClr val="FFFFFF"/>
                </a:solidFill>
                <a:latin typeface="SegoeUI"/>
              </a:rPr>
              <a:t>Navy and white colour the majority of</a:t>
            </a:r>
          </a:p>
          <a:p>
            <a:r>
              <a:rPr lang="en-AU" sz="900" b="0" i="0" u="none" strike="noStrike" baseline="0" dirty="0" smtClean="0">
                <a:solidFill>
                  <a:srgbClr val="FFFFFF"/>
                </a:solidFill>
                <a:latin typeface="SegoeUI"/>
              </a:rPr>
              <a:t>backgrounds and copy in all applications.</a:t>
            </a:r>
          </a:p>
          <a:p>
            <a:r>
              <a:rPr lang="en-AU" sz="900" b="1" i="0" u="none" strike="noStrike" baseline="0" dirty="0" smtClean="0">
                <a:solidFill>
                  <a:srgbClr val="FFFFFF"/>
                </a:solidFill>
                <a:latin typeface="SegoeUI-Bold"/>
              </a:rPr>
              <a:t>Highlight colours</a:t>
            </a:r>
          </a:p>
          <a:p>
            <a:r>
              <a:rPr lang="en-AU" sz="900" b="0" i="0" u="none" strike="noStrike" baseline="0" dirty="0" smtClean="0">
                <a:solidFill>
                  <a:srgbClr val="FFFFFF"/>
                </a:solidFill>
                <a:latin typeface="SegoeUI"/>
              </a:rPr>
              <a:t>Highlight colours are used in conjunction</a:t>
            </a:r>
          </a:p>
          <a:p>
            <a:r>
              <a:rPr lang="en-AU" sz="900" b="0" i="0" u="none" strike="noStrike" baseline="0" dirty="0" smtClean="0">
                <a:solidFill>
                  <a:srgbClr val="FFFFFF"/>
                </a:solidFill>
                <a:latin typeface="SegoeUI"/>
              </a:rPr>
              <a:t>with the base colours to create a vibrant</a:t>
            </a:r>
          </a:p>
          <a:p>
            <a:r>
              <a:rPr lang="en-AU" sz="900" b="0" i="0" u="none" strike="noStrike" baseline="0" dirty="0" smtClean="0">
                <a:solidFill>
                  <a:srgbClr val="FFFFFF"/>
                </a:solidFill>
                <a:latin typeface="SegoeUI"/>
              </a:rPr>
              <a:t>and diverse identity.</a:t>
            </a:r>
          </a:p>
          <a:p>
            <a:endParaRPr lang="en-AU" sz="900" b="0" i="0" u="none" strike="noStrike" baseline="0" dirty="0" smtClean="0">
              <a:solidFill>
                <a:srgbClr val="FFFFFF"/>
              </a:solidFill>
              <a:latin typeface="SegoeUI"/>
            </a:endParaRPr>
          </a:p>
          <a:p>
            <a:r>
              <a:rPr lang="en-AU" sz="900" b="0" i="0" u="none" strike="noStrike" baseline="0" dirty="0" smtClean="0">
                <a:solidFill>
                  <a:srgbClr val="FFFFFF"/>
                </a:solidFill>
                <a:latin typeface="SegoeUI"/>
              </a:rPr>
              <a:t>Highlight colours can be used for:</a:t>
            </a:r>
          </a:p>
          <a:p>
            <a:r>
              <a:rPr lang="en-AU" sz="900" b="0" i="0" u="none" strike="noStrike" baseline="0" dirty="0" smtClean="0">
                <a:solidFill>
                  <a:srgbClr val="FFFFFF"/>
                </a:solidFill>
                <a:latin typeface="SegoeUI"/>
              </a:rPr>
              <a:t>• headings and subheadings</a:t>
            </a:r>
          </a:p>
          <a:p>
            <a:r>
              <a:rPr lang="en-AU" sz="900" b="0" i="0" u="none" strike="noStrike" baseline="0" dirty="0" smtClean="0">
                <a:solidFill>
                  <a:srgbClr val="FFFFFF"/>
                </a:solidFill>
                <a:latin typeface="SegoeUI"/>
              </a:rPr>
              <a:t>• highlight copy</a:t>
            </a:r>
          </a:p>
          <a:p>
            <a:r>
              <a:rPr lang="en-AU" sz="900" b="0" i="0" u="none" strike="noStrike" baseline="0" dirty="0" smtClean="0">
                <a:solidFill>
                  <a:srgbClr val="FFFFFF"/>
                </a:solidFill>
                <a:latin typeface="SegoeUI"/>
              </a:rPr>
              <a:t>• rules and/or boxes</a:t>
            </a:r>
          </a:p>
          <a:p>
            <a:r>
              <a:rPr lang="en-AU" sz="900" b="0" i="0" u="none" strike="noStrike" baseline="0" dirty="0" smtClean="0">
                <a:solidFill>
                  <a:srgbClr val="FFFFFF"/>
                </a:solidFill>
                <a:latin typeface="SegoeUI"/>
              </a:rPr>
              <a:t>• links and/or buttons</a:t>
            </a:r>
          </a:p>
          <a:p>
            <a:r>
              <a:rPr lang="en-AU" sz="900" b="0" i="0" u="none" strike="noStrike" baseline="0" dirty="0" smtClean="0">
                <a:solidFill>
                  <a:srgbClr val="FFFFFF"/>
                </a:solidFill>
                <a:latin typeface="SegoeUI"/>
              </a:rPr>
              <a:t>• tinting images</a:t>
            </a:r>
          </a:p>
          <a:p>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graphic</a:t>
            </a:r>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devices</a:t>
            </a:r>
            <a:r>
              <a:rPr lang="fr-FR" sz="900" b="0" i="0" u="none" strike="noStrike" baseline="0" dirty="0" smtClean="0">
                <a:solidFill>
                  <a:srgbClr val="FFFFFF"/>
                </a:solidFill>
                <a:latin typeface="SegoeUI"/>
              </a:rPr>
              <a:t> </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Highlight tints</a:t>
            </a:r>
          </a:p>
          <a:p>
            <a:r>
              <a:rPr lang="en-AU" sz="900" b="0" i="0" u="none" strike="noStrike" baseline="0" dirty="0" smtClean="0">
                <a:solidFill>
                  <a:srgbClr val="FFFFFF"/>
                </a:solidFill>
                <a:latin typeface="SegoeUI"/>
              </a:rPr>
              <a:t>Tints are used for charts and diagrams.</a:t>
            </a:r>
          </a:p>
          <a:p>
            <a:r>
              <a:rPr lang="en-AU" sz="900" b="1" i="0" u="none" strike="noStrike" baseline="0" dirty="0" smtClean="0">
                <a:solidFill>
                  <a:srgbClr val="FFFFFF"/>
                </a:solidFill>
                <a:latin typeface="SegoeUI-Bold"/>
              </a:rPr>
              <a:t>Do not over-use </a:t>
            </a:r>
            <a:r>
              <a:rPr lang="en-AU" sz="900" b="0" i="0" u="none" strike="noStrike" baseline="0" dirty="0" smtClean="0">
                <a:solidFill>
                  <a:srgbClr val="FFFFFF"/>
                </a:solidFill>
                <a:latin typeface="SegoeUI"/>
              </a:rPr>
              <a:t>– using one secondary</a:t>
            </a:r>
          </a:p>
          <a:p>
            <a:r>
              <a:rPr lang="en-AU" sz="900" b="0" i="0" u="none" strike="noStrike" baseline="0" dirty="0" smtClean="0">
                <a:solidFill>
                  <a:srgbClr val="FFFFFF"/>
                </a:solidFill>
                <a:latin typeface="SegoeUI"/>
              </a:rPr>
              <a:t>colour per page is recommended.</a:t>
            </a:r>
          </a:p>
          <a:p>
            <a:endParaRPr lang="en-AU" sz="900" b="0" i="0" u="none" strike="noStrike" baseline="0" dirty="0" smtClean="0">
              <a:solidFill>
                <a:srgbClr val="FFFFFF"/>
              </a:solidFill>
              <a:latin typeface="SegoeUI"/>
            </a:endParaRPr>
          </a:p>
          <a:p>
            <a:r>
              <a:rPr lang="en-AU" sz="900" b="1" i="0" u="none" strike="noStrike" baseline="0" dirty="0" smtClean="0">
                <a:solidFill>
                  <a:srgbClr val="FFFFFF"/>
                </a:solidFill>
                <a:latin typeface="SegoeUI-Bold"/>
              </a:rPr>
              <a:t>Please don’t</a:t>
            </a:r>
          </a:p>
          <a:p>
            <a:r>
              <a:rPr lang="en-AU" sz="900" b="0" i="0" u="none" strike="noStrike" baseline="0" dirty="0" smtClean="0">
                <a:solidFill>
                  <a:srgbClr val="FFFFFF"/>
                </a:solidFill>
                <a:latin typeface="SegoeUI"/>
              </a:rPr>
              <a:t>• use any colours outside of the specified</a:t>
            </a:r>
          </a:p>
          <a:p>
            <a:r>
              <a:rPr lang="en-AU" sz="900" b="0" i="0" u="none" strike="noStrike" baseline="0" dirty="0" smtClean="0">
                <a:solidFill>
                  <a:srgbClr val="FFFFFF"/>
                </a:solidFill>
                <a:latin typeface="SegoeUI"/>
              </a:rPr>
              <a:t>colour palette</a:t>
            </a:r>
          </a:p>
          <a:p>
            <a:r>
              <a:rPr lang="en-AU" sz="900" b="0" i="0" u="none" strike="noStrike" baseline="0" dirty="0" smtClean="0">
                <a:solidFill>
                  <a:srgbClr val="FFFFFF"/>
                </a:solidFill>
                <a:latin typeface="SegoeUI"/>
              </a:rPr>
              <a:t>• create non-specified tints</a:t>
            </a:r>
          </a:p>
          <a:p>
            <a:r>
              <a:rPr lang="en-AU" sz="900" b="0" i="0" u="none" strike="noStrike" baseline="0" dirty="0" smtClean="0">
                <a:solidFill>
                  <a:srgbClr val="FFFFFF"/>
                </a:solidFill>
                <a:latin typeface="SegoeUI"/>
              </a:rPr>
              <a:t>• use only the secondary colour palette</a:t>
            </a:r>
          </a:p>
          <a:p>
            <a:endParaRPr lang="en-AU" dirty="0"/>
          </a:p>
        </p:txBody>
      </p:sp>
    </p:spTree>
    <p:extLst>
      <p:ext uri="{BB962C8B-B14F-4D97-AF65-F5344CB8AC3E}">
        <p14:creationId xmlns:p14="http://schemas.microsoft.com/office/powerpoint/2010/main" val="349640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79246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3281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81365592-B95A-4E1B-8688-B9BAC9237151}" type="datetime1">
              <a:rPr lang="en-AU" smtClean="0"/>
              <a:t>13/07/2015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Tree>
    <p:extLst>
      <p:ext uri="{BB962C8B-B14F-4D97-AF65-F5344CB8AC3E}">
        <p14:creationId xmlns:p14="http://schemas.microsoft.com/office/powerpoint/2010/main" val="849222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smtClean="0"/>
              <a:t>Click to add title</a:t>
            </a:r>
            <a:endParaRPr lang="en-AU" noProof="0" dirty="0"/>
          </a:p>
        </p:txBody>
      </p:sp>
      <p:sp>
        <p:nvSpPr>
          <p:cNvPr id="4" name="Date Placeholder 3"/>
          <p:cNvSpPr>
            <a:spLocks noGrp="1"/>
          </p:cNvSpPr>
          <p:nvPr>
            <p:ph type="dt" sz="half" idx="10"/>
          </p:nvPr>
        </p:nvSpPr>
        <p:spPr/>
        <p:txBody>
          <a:bodyPr/>
          <a:lstStyle/>
          <a:p>
            <a:fld id="{AD4CC7D5-0035-4193-9F83-5592C7C73289}" type="datetime1">
              <a:rPr lang="en-AU" smtClean="0"/>
              <a:t>13/07/2015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smtClean="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13/07/2015</a:t>
            </a:fld>
            <a:endParaRPr lang="en-AU"/>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C2E27-7A8C-4707-AD07-B4E8FCCC602F}" type="datetime1">
              <a:rPr lang="en-AU" smtClean="0"/>
              <a:t>13/07/2015</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2856149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Date Placeholder 1"/>
          <p:cNvSpPr>
            <a:spLocks noGrp="1"/>
          </p:cNvSpPr>
          <p:nvPr>
            <p:ph type="dt" sz="half" idx="10"/>
          </p:nvPr>
        </p:nvSpPr>
        <p:spPr/>
        <p:txBody>
          <a:bodyPr/>
          <a:lstStyle/>
          <a:p>
            <a:fld id="{3345A4CD-9276-444C-86E6-50A9930741D5}" type="datetime1">
              <a:rPr lang="en-AU" smtClean="0"/>
              <a:t>13/07/2015</a:t>
            </a:fld>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
        <p:nvSpPr>
          <p:cNvPr id="7"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dirty="0" smtClean="0"/>
              <a:t>Page</a:t>
            </a:r>
            <a:endParaRPr lang="en-AU" dirty="0"/>
          </a:p>
        </p:txBody>
      </p:sp>
    </p:spTree>
    <p:extLst>
      <p:ext uri="{BB962C8B-B14F-4D97-AF65-F5344CB8AC3E}">
        <p14:creationId xmlns:p14="http://schemas.microsoft.com/office/powerpoint/2010/main" val="856925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smtClean="0"/>
              <a:t>Quote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13/07/2015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quote source</a:t>
            </a:r>
            <a:endParaRPr lang="en-AU" noProof="0" dirty="0"/>
          </a:p>
        </p:txBody>
      </p:sp>
    </p:spTree>
    <p:extLst>
      <p:ext uri="{BB962C8B-B14F-4D97-AF65-F5344CB8AC3E}">
        <p14:creationId xmlns:p14="http://schemas.microsoft.com/office/powerpoint/2010/main" val="64281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13/07/2015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8290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13/07/2015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37192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511788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13/07/2015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03153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13/07/2015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843349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13/07/2015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100296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ct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2"/>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13/07/2015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310737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13/07/2015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91834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13/07/2015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970538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13/07/2015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76958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13/07/2015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060904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13/07/2015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68079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15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13/07/2015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3887475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329284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13/07/2015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84246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13/07/2015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2637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13/07/2015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943562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13/07/2015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83201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13/07/2015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99770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13/07/2015</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3587629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13/07/2015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13704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13/07/2015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511935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13/07/2015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410341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13/07/2015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1341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35250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13/07/2015</a:t>
            </a:fld>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4031490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13/07/2015</a:t>
            </a:fld>
            <a:endParaRPr lang="en-AU"/>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859296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536142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401128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25273228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272809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0522223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61100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9610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15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068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p:txBody>
          <a:bodyPr/>
          <a:lstStyle>
            <a:lvl1pPr>
              <a:buClr>
                <a:srgbClr val="E5007E"/>
              </a:buClr>
              <a:defRPr spc="0"/>
            </a:lvl1pPr>
            <a:lvl2pPr>
              <a:buClr>
                <a:srgbClr val="E5007E"/>
              </a:buClr>
              <a:defRPr spc="0"/>
            </a:lvl2pPr>
            <a:lvl3pPr>
              <a:buClr>
                <a:srgbClr val="E5007E"/>
              </a:buClr>
              <a:defRPr spc="0"/>
            </a:lvl3pPr>
            <a:lvl4pPr>
              <a:buClr>
                <a:srgbClr val="E5007E"/>
              </a:buClr>
              <a:defRPr spc="0"/>
            </a:lvl4pPr>
            <a:lvl5pPr>
              <a:buClr>
                <a:srgbClr val="E5007E"/>
              </a:buClr>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2AB80E0E-1F2C-4E6E-B168-928DCCD9FC96}" type="datetime1">
              <a:rPr lang="en-AU" smtClean="0"/>
              <a:t>13/07/2015</a:t>
            </a:fld>
            <a:endParaRPr lang="en-AU"/>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50" baseline="0">
                <a:solidFill>
                  <a:schemeClr val="bg1"/>
                </a:solidFill>
              </a:defRPr>
            </a:lvl1pPr>
            <a:lvl2pPr marL="358775" indent="-179388">
              <a:buClrTx/>
              <a:defRPr sz="2000" spc="-50" baseline="0">
                <a:solidFill>
                  <a:schemeClr val="bg1"/>
                </a:solidFill>
              </a:defRPr>
            </a:lvl2pPr>
            <a:lvl3pPr marL="538163" indent="-179388">
              <a:buClrTx/>
              <a:defRPr sz="2000" spc="-50" baseline="0">
                <a:solidFill>
                  <a:schemeClr val="bg1"/>
                </a:solidFill>
              </a:defRPr>
            </a:lvl3pPr>
            <a:lvl4pPr marL="717550" indent="-179388">
              <a:buClrTx/>
              <a:defRPr sz="2000" spc="-50" baseline="0">
                <a:solidFill>
                  <a:schemeClr val="bg1"/>
                </a:solidFill>
              </a:defRPr>
            </a:lvl4pPr>
            <a:lvl5pPr marL="896938" indent="-179388">
              <a:buClrTx/>
              <a:defRPr sz="2000" spc="-50" baseline="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13/07/2015</a:t>
            </a:fld>
            <a:endParaRPr lang="en-AU"/>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1658285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smtClean="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13/07/2015</a:t>
            </a:fld>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97" r:id="rId1"/>
    <p:sldLayoutId id="2147483656" r:id="rId2"/>
    <p:sldLayoutId id="2147483658" r:id="rId3"/>
    <p:sldLayoutId id="2147483657" r:id="rId4"/>
    <p:sldLayoutId id="2147483659" r:id="rId5"/>
    <p:sldLayoutId id="2147483660" r:id="rId6"/>
    <p:sldLayoutId id="2147483649" r:id="rId7"/>
    <p:sldLayoutId id="2147483650" r:id="rId8"/>
    <p:sldLayoutId id="2147483683" r:id="rId9"/>
    <p:sldLayoutId id="2147483678" r:id="rId10"/>
    <p:sldLayoutId id="2147483679" r:id="rId11"/>
    <p:sldLayoutId id="2147483680" r:id="rId12"/>
    <p:sldLayoutId id="2147483681" r:id="rId13"/>
    <p:sldLayoutId id="2147483654" r:id="rId14"/>
    <p:sldLayoutId id="2147483655" r:id="rId15"/>
    <p:sldLayoutId id="2147483682" r:id="rId16"/>
    <p:sldLayoutId id="2147483684" r:id="rId17"/>
    <p:sldLayoutId id="2147483685" r:id="rId18"/>
    <p:sldLayoutId id="2147483693" r:id="rId19"/>
    <p:sldLayoutId id="2147483695" r:id="rId20"/>
    <p:sldLayoutId id="2147483692" r:id="rId21"/>
    <p:sldLayoutId id="2147483696" r:id="rId22"/>
    <p:sldLayoutId id="2147483694" r:id="rId23"/>
    <p:sldLayoutId id="2147483661" r:id="rId24"/>
    <p:sldLayoutId id="2147483663" r:id="rId25"/>
    <p:sldLayoutId id="2147483662" r:id="rId26"/>
    <p:sldLayoutId id="2147483664" r:id="rId27"/>
    <p:sldLayoutId id="2147483665" r:id="rId28"/>
    <p:sldLayoutId id="2147483651" r:id="rId29"/>
    <p:sldLayoutId id="2147483667" r:id="rId30"/>
    <p:sldLayoutId id="2147483669" r:id="rId31"/>
    <p:sldLayoutId id="2147483668" r:id="rId32"/>
    <p:sldLayoutId id="2147483670" r:id="rId33"/>
    <p:sldLayoutId id="2147483671" r:id="rId34"/>
    <p:sldLayoutId id="2147483666" r:id="rId35"/>
    <p:sldLayoutId id="2147483673" r:id="rId36"/>
    <p:sldLayoutId id="2147483675" r:id="rId37"/>
    <p:sldLayoutId id="2147483674" r:id="rId38"/>
    <p:sldLayoutId id="2147483676" r:id="rId39"/>
    <p:sldLayoutId id="2147483677" r:id="rId40"/>
    <p:sldLayoutId id="2147483672" r:id="rId41"/>
    <p:sldLayoutId id="2147483687" r:id="rId42"/>
    <p:sldLayoutId id="2147483689" r:id="rId43"/>
    <p:sldLayoutId id="2147483688" r:id="rId44"/>
    <p:sldLayoutId id="2147483690" r:id="rId45"/>
    <p:sldLayoutId id="2147483691" r:id="rId46"/>
    <p:sldLayoutId id="2147483686" r:id="rId47"/>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robdmoore/TestingPatternsWithDossierPresentation" TargetMode="External"/><Relationship Id="rId3" Type="http://schemas.openxmlformats.org/officeDocument/2006/relationships/hyperlink" Target="http://robdmoore.id.au/blog/2013/05/26/test-data-generation-the-right-way-object-mother-test-data-builders-nsubstitute-nbuilder/" TargetMode="External"/><Relationship Id="rId7" Type="http://schemas.openxmlformats.org/officeDocument/2006/relationships/hyperlink" Target="http://bit.ly/microtesting" TargetMode="External"/><Relationship Id="rId2" Type="http://schemas.openxmlformats.org/officeDocument/2006/relationships/hyperlink" Target="http://robdmoore.id.au/blog/2015/01/26/testing-i-dont-even/" TargetMode="External"/><Relationship Id="rId1" Type="http://schemas.openxmlformats.org/officeDocument/2006/relationships/slideLayout" Target="../slideLayouts/slideLayout8.xml"/><Relationship Id="rId6" Type="http://schemas.openxmlformats.org/officeDocument/2006/relationships/hyperlink" Target="https://vimeo.com/68390508" TargetMode="External"/><Relationship Id="rId5" Type="http://schemas.openxmlformats.org/officeDocument/2006/relationships/hyperlink" Target="https://vimeo.com/68375232" TargetMode="External"/><Relationship Id="rId4" Type="http://schemas.openxmlformats.org/officeDocument/2006/relationships/hyperlink" Target="http://robdmoore.id.au/blog/2014/01/23/test-naming-automated-testing-series/" TargetMode="External"/><Relationship Id="rId9" Type="http://schemas.openxmlformats.org/officeDocument/2006/relationships/hyperlink" Target="https://github.com/robdmoore/SubcutaneousTestsPresenta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801" y="1125538"/>
            <a:ext cx="7056606" cy="3115199"/>
          </a:xfrm>
        </p:spPr>
        <p:txBody>
          <a:bodyPr/>
          <a:lstStyle/>
          <a:p>
            <a:pPr>
              <a:lnSpc>
                <a:spcPts val="4000"/>
              </a:lnSpc>
            </a:pPr>
            <a:r>
              <a:rPr lang="en-GB" dirty="0" smtClean="0"/>
              <a:t>Agile Testing</a:t>
            </a:r>
            <a:br>
              <a:rPr lang="en-GB" dirty="0" smtClean="0"/>
            </a:br>
            <a:r>
              <a:rPr lang="en-GB" dirty="0" smtClean="0"/>
              <a:t/>
            </a:r>
            <a:br>
              <a:rPr lang="en-GB" dirty="0" smtClean="0"/>
            </a:br>
            <a:r>
              <a:rPr lang="en-GB" sz="4000" dirty="0" smtClean="0"/>
              <a:t>Being </a:t>
            </a:r>
            <a:r>
              <a:rPr lang="en-GB" sz="4000" i="1" dirty="0" smtClean="0"/>
              <a:t>smarter</a:t>
            </a:r>
            <a:r>
              <a:rPr lang="en-GB" sz="4000" dirty="0" smtClean="0"/>
              <a:t> about </a:t>
            </a:r>
            <a:r>
              <a:rPr lang="en-GB" sz="4000" dirty="0" smtClean="0"/>
              <a:t>how we test by embracing </a:t>
            </a:r>
            <a:r>
              <a:rPr lang="en-GB" sz="4000" b="1" dirty="0" smtClean="0"/>
              <a:t>simplicity</a:t>
            </a:r>
            <a:r>
              <a:rPr lang="en-GB" sz="4000" dirty="0" smtClean="0"/>
              <a:t> and </a:t>
            </a:r>
            <a:r>
              <a:rPr lang="en-GB" sz="4000" b="1" dirty="0" smtClean="0"/>
              <a:t>continuous improvement.</a:t>
            </a:r>
            <a:br>
              <a:rPr lang="en-GB" sz="4000" b="1" dirty="0" smtClean="0"/>
            </a:br>
            <a:r>
              <a:rPr lang="en-GB" sz="4000" dirty="0" smtClean="0"/>
              <a:t/>
            </a:r>
            <a:br>
              <a:rPr lang="en-GB" sz="4000" dirty="0" smtClean="0"/>
            </a:br>
            <a:r>
              <a:rPr lang="en-GB" sz="4000" dirty="0"/>
              <a:t>T</a:t>
            </a:r>
            <a:r>
              <a:rPr lang="en-GB" sz="4000" dirty="0" smtClean="0"/>
              <a:t>esters </a:t>
            </a:r>
            <a:r>
              <a:rPr lang="en-GB" sz="4000" dirty="0" smtClean="0"/>
              <a:t>in an </a:t>
            </a:r>
            <a:r>
              <a:rPr lang="en-GB" sz="4000" dirty="0" smtClean="0"/>
              <a:t>Agile/DevOps team.</a:t>
            </a:r>
            <a:endParaRPr lang="en-AU" sz="8000" dirty="0"/>
          </a:p>
        </p:txBody>
      </p:sp>
      <p:sp>
        <p:nvSpPr>
          <p:cNvPr id="3" name="Subtitle 2"/>
          <p:cNvSpPr>
            <a:spLocks noGrp="1"/>
          </p:cNvSpPr>
          <p:nvPr>
            <p:ph type="subTitle" idx="1"/>
          </p:nvPr>
        </p:nvSpPr>
        <p:spPr>
          <a:xfrm>
            <a:off x="694784" y="5463110"/>
            <a:ext cx="7056606" cy="1008112"/>
          </a:xfrm>
        </p:spPr>
        <p:txBody>
          <a:bodyPr/>
          <a:lstStyle/>
          <a:p>
            <a:r>
              <a:rPr lang="en-GB" sz="2400" dirty="0" smtClean="0"/>
              <a:t>Rob Moore</a:t>
            </a:r>
          </a:p>
          <a:p>
            <a:r>
              <a:rPr lang="en-GB" sz="2400" dirty="0" smtClean="0"/>
              <a:t>Principal Consultant</a:t>
            </a:r>
            <a:endParaRPr lang="en-AU" sz="2400" dirty="0"/>
          </a:p>
        </p:txBody>
      </p:sp>
    </p:spTree>
    <p:extLst>
      <p:ext uri="{BB962C8B-B14F-4D97-AF65-F5344CB8AC3E}">
        <p14:creationId xmlns:p14="http://schemas.microsoft.com/office/powerpoint/2010/main" val="544711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t>
            </a:r>
            <a:r>
              <a:rPr lang="en-AU" dirty="0" err="1" smtClean="0"/>
              <a:t>TestingVsChecking</a:t>
            </a:r>
            <a:endParaRPr lang="en-AU" dirty="0"/>
          </a:p>
        </p:txBody>
      </p:sp>
      <p:sp>
        <p:nvSpPr>
          <p:cNvPr id="3" name="Slide Number Placeholder 2"/>
          <p:cNvSpPr>
            <a:spLocks noGrp="1"/>
          </p:cNvSpPr>
          <p:nvPr>
            <p:ph type="sldNum" sz="quarter" idx="12"/>
          </p:nvPr>
        </p:nvSpPr>
        <p:spPr/>
        <p:txBody>
          <a:bodyPr/>
          <a:lstStyle/>
          <a:p>
            <a:fld id="{1DEBBDC7-4A1B-43E6-8DA6-58148E08E8A6}" type="slidenum">
              <a:rPr lang="en-AU" smtClean="0"/>
              <a:t>10</a:t>
            </a:fld>
            <a:endParaRPr lang="en-AU"/>
          </a:p>
        </p:txBody>
      </p:sp>
      <p:pic>
        <p:nvPicPr>
          <p:cNvPr id="4" name="Picture 3"/>
          <p:cNvPicPr>
            <a:picLocks noChangeAspect="1"/>
          </p:cNvPicPr>
          <p:nvPr/>
        </p:nvPicPr>
        <p:blipFill>
          <a:blip r:embed="rId2"/>
          <a:stretch>
            <a:fillRect/>
          </a:stretch>
        </p:blipFill>
        <p:spPr>
          <a:xfrm>
            <a:off x="3185318" y="2505869"/>
            <a:ext cx="5819775" cy="1847850"/>
          </a:xfrm>
          <a:prstGeom prst="rect">
            <a:avLst/>
          </a:prstGeom>
        </p:spPr>
      </p:pic>
    </p:spTree>
    <p:extLst>
      <p:ext uri="{BB962C8B-B14F-4D97-AF65-F5344CB8AC3E}">
        <p14:creationId xmlns:p14="http://schemas.microsoft.com/office/powerpoint/2010/main" val="1051874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“Testing is the process of evaluating a product by learning about it through experimentation, which includes to some degree: questioning, study, modelling, observation and inference.</a:t>
            </a:r>
            <a:br>
              <a:rPr lang="en-AU" sz="3600" dirty="0"/>
            </a:br>
            <a:r>
              <a:rPr lang="en-AU" sz="3600" dirty="0"/>
              <a:t>All the automated tests in the </a:t>
            </a:r>
            <a:r>
              <a:rPr lang="en-AU" sz="3600" dirty="0" smtClean="0"/>
              <a:t>pyramid </a:t>
            </a:r>
            <a:r>
              <a:rPr lang="en-AU" sz="3600" dirty="0"/>
              <a:t>cannot be classed as an evaluation of a product by learning via experimentation. They are essentially CHECKS</a:t>
            </a:r>
            <a:r>
              <a:rPr lang="en-AU" sz="3600" dirty="0" smtClean="0"/>
              <a:t>.”</a:t>
            </a: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11</a:t>
            </a:fld>
            <a:endParaRPr lang="en-AU" dirty="0"/>
          </a:p>
        </p:txBody>
      </p:sp>
      <p:sp>
        <p:nvSpPr>
          <p:cNvPr id="5" name="Subtitle 4"/>
          <p:cNvSpPr>
            <a:spLocks noGrp="1"/>
          </p:cNvSpPr>
          <p:nvPr>
            <p:ph type="subTitle" idx="1"/>
          </p:nvPr>
        </p:nvSpPr>
        <p:spPr/>
        <p:txBody>
          <a:bodyPr/>
          <a:lstStyle/>
          <a:p>
            <a:pPr algn="r"/>
            <a:r>
              <a:rPr lang="en-AU" dirty="0"/>
              <a:t>Hamish </a:t>
            </a:r>
            <a:r>
              <a:rPr lang="en-AU" dirty="0" err="1"/>
              <a:t>Tedeschi</a:t>
            </a:r>
            <a:r>
              <a:rPr lang="en-AU" dirty="0"/>
              <a:t>, </a:t>
            </a:r>
            <a:r>
              <a:rPr lang="en-AU" dirty="0" err="1"/>
              <a:t>MagenTys</a:t>
            </a:r>
            <a:endParaRPr lang="en-AU" dirty="0"/>
          </a:p>
        </p:txBody>
      </p:sp>
      <p:sp>
        <p:nvSpPr>
          <p:cNvPr id="6" name="Rectangle 5"/>
          <p:cNvSpPr/>
          <p:nvPr/>
        </p:nvSpPr>
        <p:spPr>
          <a:xfrm>
            <a:off x="1302704" y="5734050"/>
            <a:ext cx="8577093" cy="523220"/>
          </a:xfrm>
          <a:prstGeom prst="rect">
            <a:avLst/>
          </a:prstGeom>
        </p:spPr>
        <p:txBody>
          <a:bodyPr wrap="none">
            <a:spAutoFit/>
          </a:bodyPr>
          <a:lstStyle/>
          <a:p>
            <a:pPr algn="ctr"/>
            <a:r>
              <a:rPr lang="en-AU" sz="2800" b="1" i="1" dirty="0" smtClean="0">
                <a:solidFill>
                  <a:schemeClr val="bg1"/>
                </a:solidFill>
              </a:rPr>
              <a:t>We need to accelerate the time to get to real users</a:t>
            </a:r>
            <a:endParaRPr lang="en-AU" sz="2800" b="1" i="1" dirty="0">
              <a:solidFill>
                <a:schemeClr val="bg1"/>
              </a:solidFill>
            </a:endParaRPr>
          </a:p>
        </p:txBody>
      </p:sp>
    </p:spTree>
    <p:extLst>
      <p:ext uri="{BB962C8B-B14F-4D97-AF65-F5344CB8AC3E}">
        <p14:creationId xmlns:p14="http://schemas.microsoft.com/office/powerpoint/2010/main" val="12411218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Speed of release</a:t>
            </a:r>
            <a:endParaRPr lang="en-AU" dirty="0"/>
          </a:p>
        </p:txBody>
      </p:sp>
      <p:sp>
        <p:nvSpPr>
          <p:cNvPr id="3" name="Content Placeholder 2"/>
          <p:cNvSpPr>
            <a:spLocks noGrp="1"/>
          </p:cNvSpPr>
          <p:nvPr>
            <p:ph idx="1"/>
          </p:nvPr>
        </p:nvSpPr>
        <p:spPr/>
        <p:txBody>
          <a:bodyPr/>
          <a:lstStyle/>
          <a:p>
            <a:r>
              <a:rPr lang="en-AU" dirty="0" smtClean="0"/>
              <a:t>You can only release when you meet your minimum confidence level.</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12</a:t>
            </a:fld>
            <a:endParaRPr lang="en-AU"/>
          </a:p>
        </p:txBody>
      </p:sp>
      <p:cxnSp>
        <p:nvCxnSpPr>
          <p:cNvPr id="5" name="Straight Arrow Connector 4"/>
          <p:cNvCxnSpPr/>
          <p:nvPr/>
        </p:nvCxnSpPr>
        <p:spPr>
          <a:xfrm flipV="1">
            <a:off x="3526493" y="3069754"/>
            <a:ext cx="0" cy="31518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511335" y="6207301"/>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38622" y="3014296"/>
            <a:ext cx="2544286"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 of release</a:t>
            </a:r>
            <a:endParaRPr lang="en-AU" dirty="0">
              <a:solidFill>
                <a:srgbClr val="E5007E"/>
              </a:solidFill>
              <a:latin typeface="SketchFlow Print" panose="02000000000000000000" pitchFamily="2" charset="0"/>
            </a:endParaRPr>
          </a:p>
        </p:txBody>
      </p:sp>
      <p:sp>
        <p:nvSpPr>
          <p:cNvPr id="8" name="TextBox 7"/>
          <p:cNvSpPr txBox="1"/>
          <p:nvPr/>
        </p:nvSpPr>
        <p:spPr>
          <a:xfrm>
            <a:off x="6982877" y="6351317"/>
            <a:ext cx="2784737"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Automated “checks”</a:t>
            </a:r>
            <a:endParaRPr lang="en-AU" dirty="0" smtClean="0">
              <a:solidFill>
                <a:srgbClr val="E5007E"/>
              </a:solidFill>
              <a:latin typeface="SketchFlow Print" panose="02000000000000000000" pitchFamily="2" charset="0"/>
            </a:endParaRPr>
          </a:p>
        </p:txBody>
      </p:sp>
      <p:sp>
        <p:nvSpPr>
          <p:cNvPr id="11" name="Freeform 10"/>
          <p:cNvSpPr/>
          <p:nvPr/>
        </p:nvSpPr>
        <p:spPr>
          <a:xfrm>
            <a:off x="3781432" y="3284996"/>
            <a:ext cx="5554134" cy="2726337"/>
          </a:xfrm>
          <a:custGeom>
            <a:avLst/>
            <a:gdLst>
              <a:gd name="connsiteX0" fmla="*/ 0 w 5554134"/>
              <a:gd name="connsiteY0" fmla="*/ 2726337 h 2726337"/>
              <a:gd name="connsiteX1" fmla="*/ 1828800 w 5554134"/>
              <a:gd name="connsiteY1" fmla="*/ 71 h 2726337"/>
              <a:gd name="connsiteX2" fmla="*/ 5554134 w 5554134"/>
              <a:gd name="connsiteY2" fmla="*/ 2658604 h 2726337"/>
            </a:gdLst>
            <a:ahLst/>
            <a:cxnLst>
              <a:cxn ang="0">
                <a:pos x="connsiteX0" y="connsiteY0"/>
              </a:cxn>
              <a:cxn ang="0">
                <a:pos x="connsiteX1" y="connsiteY1"/>
              </a:cxn>
              <a:cxn ang="0">
                <a:pos x="connsiteX2" y="connsiteY2"/>
              </a:cxn>
            </a:cxnLst>
            <a:rect l="l" t="t" r="r" b="b"/>
            <a:pathLst>
              <a:path w="5554134" h="2726337">
                <a:moveTo>
                  <a:pt x="0" y="2726337"/>
                </a:moveTo>
                <a:cubicBezTo>
                  <a:pt x="451555" y="1368848"/>
                  <a:pt x="903111" y="11360"/>
                  <a:pt x="1828800" y="71"/>
                </a:cubicBezTo>
                <a:cubicBezTo>
                  <a:pt x="2754489" y="-11218"/>
                  <a:pt x="4154311" y="1323693"/>
                  <a:pt x="5554134" y="2658604"/>
                </a:cubicBezTo>
              </a:path>
            </a:pathLst>
          </a:custGeom>
          <a:noFill/>
          <a:ln>
            <a:solidFill>
              <a:srgbClr val="E5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p:cNvSpPr txBox="1"/>
          <p:nvPr/>
        </p:nvSpPr>
        <p:spPr>
          <a:xfrm>
            <a:off x="2229656" y="5207634"/>
            <a:ext cx="3685624" cy="738664"/>
          </a:xfrm>
          <a:prstGeom prst="rect">
            <a:avLst/>
          </a:prstGeom>
          <a:solidFill>
            <a:srgbClr val="FFFFFF">
              <a:alpha val="80000"/>
            </a:srgbClr>
          </a:solidFill>
        </p:spPr>
        <p:txBody>
          <a:bodyPr wrap="none" rtlCol="0">
            <a:spAutoFit/>
          </a:bodyPr>
          <a:lstStyle/>
          <a:p>
            <a:r>
              <a:rPr lang="en-AU" dirty="0" smtClean="0">
                <a:latin typeface="SketchFlow Print" panose="02000000000000000000" pitchFamily="2" charset="0"/>
              </a:rPr>
              <a:t>Fear of refactoring</a:t>
            </a:r>
          </a:p>
          <a:p>
            <a:r>
              <a:rPr lang="en-AU" dirty="0" smtClean="0">
                <a:latin typeface="SketchFlow Print" panose="02000000000000000000" pitchFamily="2" charset="0"/>
              </a:rPr>
              <a:t>Manual regression testing</a:t>
            </a:r>
            <a:endParaRPr lang="en-AU" dirty="0">
              <a:latin typeface="SketchFlow Print" panose="02000000000000000000" pitchFamily="2" charset="0"/>
            </a:endParaRPr>
          </a:p>
        </p:txBody>
      </p:sp>
      <p:sp>
        <p:nvSpPr>
          <p:cNvPr id="13" name="TextBox 12"/>
          <p:cNvSpPr txBox="1"/>
          <p:nvPr/>
        </p:nvSpPr>
        <p:spPr>
          <a:xfrm>
            <a:off x="7895406" y="5515632"/>
            <a:ext cx="2621230" cy="415498"/>
          </a:xfrm>
          <a:prstGeom prst="rect">
            <a:avLst/>
          </a:prstGeom>
          <a:solidFill>
            <a:srgbClr val="FFFFFF">
              <a:alpha val="80000"/>
            </a:srgbClr>
          </a:solidFill>
        </p:spPr>
        <p:txBody>
          <a:bodyPr wrap="none" rtlCol="0">
            <a:spAutoFit/>
          </a:bodyPr>
          <a:lstStyle/>
          <a:p>
            <a:r>
              <a:rPr lang="en-AU" dirty="0" smtClean="0">
                <a:latin typeface="SketchFlow Print" panose="02000000000000000000" pitchFamily="2" charset="0"/>
              </a:rPr>
              <a:t>Slow, brittle tests</a:t>
            </a:r>
            <a:endParaRPr lang="en-AU" dirty="0">
              <a:latin typeface="SketchFlow Print" panose="02000000000000000000" pitchFamily="2" charset="0"/>
            </a:endParaRPr>
          </a:p>
        </p:txBody>
      </p:sp>
    </p:spTree>
    <p:extLst>
      <p:ext uri="{BB962C8B-B14F-4D97-AF65-F5344CB8AC3E}">
        <p14:creationId xmlns:p14="http://schemas.microsoft.com/office/powerpoint/2010/main" val="414717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err="1" smtClean="0"/>
              <a:t>tl;dr</a:t>
            </a:r>
            <a:r>
              <a:rPr lang="en-AU" dirty="0" smtClean="0"/>
              <a:t/>
            </a:r>
            <a:br>
              <a:rPr lang="en-AU" dirty="0" smtClean="0"/>
            </a:br>
            <a:r>
              <a:rPr lang="en-AU" dirty="0" smtClean="0"/>
              <a:t/>
            </a:r>
            <a:br>
              <a:rPr lang="en-AU" dirty="0" smtClean="0"/>
            </a:br>
            <a:r>
              <a:rPr lang="en-AU" sz="4000" dirty="0" smtClean="0">
                <a:latin typeface="+mn-lt"/>
              </a:rPr>
              <a:t>* Speed and confidence are inversely proportional</a:t>
            </a:r>
            <a:br>
              <a:rPr lang="en-AU" sz="4000" dirty="0" smtClean="0">
                <a:latin typeface="+mn-lt"/>
              </a:rPr>
            </a:br>
            <a:r>
              <a:rPr lang="en-AU" sz="4000" dirty="0" smtClean="0">
                <a:latin typeface="+mn-lt"/>
              </a:rPr>
              <a:t>* Testing pyramid is too rigid – we can be smarter</a:t>
            </a:r>
            <a:br>
              <a:rPr lang="en-AU" sz="4000" dirty="0" smtClean="0">
                <a:latin typeface="+mn-lt"/>
              </a:rPr>
            </a:br>
            <a:r>
              <a:rPr lang="en-AU" sz="4000" dirty="0" smtClean="0">
                <a:latin typeface="+mn-lt"/>
              </a:rPr>
              <a:t>* Speed up releases via checks; then facilitate real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13</a:t>
            </a:fld>
            <a:endParaRPr lang="en-AU" dirty="0"/>
          </a:p>
        </p:txBody>
      </p:sp>
    </p:spTree>
    <p:extLst>
      <p:ext uri="{BB962C8B-B14F-4D97-AF65-F5344CB8AC3E}">
        <p14:creationId xmlns:p14="http://schemas.microsoft.com/office/powerpoint/2010/main" val="1923471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 how do we decide on a testing strategy then?</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14</a:t>
            </a:fld>
            <a:endParaRPr lang="en-AU" dirty="0"/>
          </a:p>
        </p:txBody>
      </p:sp>
    </p:spTree>
    <p:extLst>
      <p:ext uri="{BB962C8B-B14F-4D97-AF65-F5344CB8AC3E}">
        <p14:creationId xmlns:p14="http://schemas.microsoft.com/office/powerpoint/2010/main" val="13029645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15</a:t>
            </a:fld>
            <a:endParaRPr lang="en-AU" dirty="0"/>
          </a:p>
        </p:txBody>
      </p:sp>
    </p:spTree>
    <p:extLst>
      <p:ext uri="{BB962C8B-B14F-4D97-AF65-F5344CB8AC3E}">
        <p14:creationId xmlns:p14="http://schemas.microsoft.com/office/powerpoint/2010/main" val="28554086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Setting a testing strategy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GB" sz="4000" dirty="0" smtClean="0">
                <a:solidFill>
                  <a:srgbClr val="E5007E"/>
                </a:solidFill>
              </a:rPr>
              <a:t>Challenge</a:t>
            </a:r>
            <a:r>
              <a:rPr lang="en-GB" sz="4000" dirty="0" smtClean="0"/>
              <a:t> yourself to set a </a:t>
            </a:r>
            <a:r>
              <a:rPr lang="en-GB" sz="2800" dirty="0" smtClean="0"/>
              <a:t>minimum </a:t>
            </a:r>
            <a:r>
              <a:rPr lang="en-GB" sz="4000" dirty="0" smtClean="0"/>
              <a:t>confidence level that is as </a:t>
            </a:r>
            <a:r>
              <a:rPr lang="en-GB" sz="2800" dirty="0" smtClean="0"/>
              <a:t>low</a:t>
            </a:r>
            <a:r>
              <a:rPr lang="en-GB" sz="4000" dirty="0" smtClean="0"/>
              <a:t> as possible</a:t>
            </a:r>
          </a:p>
          <a:p>
            <a:pPr marL="742950" indent="-742950">
              <a:buFont typeface="+mj-lt"/>
              <a:buAutoNum type="arabicPeriod"/>
            </a:pPr>
            <a:r>
              <a:rPr lang="en-GB" sz="4000" dirty="0" smtClean="0"/>
              <a:t>Create</a:t>
            </a:r>
            <a:r>
              <a:rPr lang="en-GB" sz="4000" b="1" dirty="0" smtClean="0"/>
              <a:t> </a:t>
            </a:r>
            <a:r>
              <a:rPr lang="en-GB" sz="4000" dirty="0" smtClean="0"/>
              <a:t>a testing strategy that meets that confidence level as </a:t>
            </a:r>
            <a:r>
              <a:rPr lang="en-GB" sz="5400" i="1" dirty="0" smtClean="0"/>
              <a:t>fast</a:t>
            </a:r>
            <a:r>
              <a:rPr lang="en-GB" sz="5400" dirty="0" smtClean="0"/>
              <a:t> </a:t>
            </a:r>
            <a:r>
              <a:rPr lang="en-GB" sz="4000" dirty="0" smtClean="0"/>
              <a:t>as possible</a:t>
            </a:r>
          </a:p>
          <a:p>
            <a:pPr marL="742950" indent="-742950">
              <a:buFont typeface="+mj-lt"/>
              <a:buAutoNum type="arabicPeriod"/>
            </a:pPr>
            <a:r>
              <a:rPr lang="en-GB" sz="4000" dirty="0" smtClean="0"/>
              <a:t>Adjust the testing strategy over time based on observations (</a:t>
            </a:r>
            <a:r>
              <a:rPr lang="en-GB" dirty="0" smtClean="0">
                <a:solidFill>
                  <a:srgbClr val="E5007E"/>
                </a:solidFill>
              </a:rPr>
              <a:t>inspect and adapt</a:t>
            </a:r>
            <a:r>
              <a:rPr lang="en-GB" sz="4000" dirty="0" smtClean="0"/>
              <a:t>)</a:t>
            </a:r>
            <a:endParaRPr lang="en-AU" sz="4000" dirty="0"/>
          </a:p>
        </p:txBody>
      </p:sp>
      <p:sp>
        <p:nvSpPr>
          <p:cNvPr id="5" name="Slide Number Placeholder 4"/>
          <p:cNvSpPr>
            <a:spLocks noGrp="1"/>
          </p:cNvSpPr>
          <p:nvPr>
            <p:ph type="sldNum" sz="quarter" idx="12"/>
          </p:nvPr>
        </p:nvSpPr>
        <p:spPr/>
        <p:txBody>
          <a:bodyPr/>
          <a:lstStyle/>
          <a:p>
            <a:fld id="{1DEBBDC7-4A1B-43E6-8DA6-58148E08E8A6}" type="slidenum">
              <a:rPr lang="en-AU" smtClean="0"/>
              <a:t>16</a:t>
            </a:fld>
            <a:endParaRPr lang="en-AU"/>
          </a:p>
        </p:txBody>
      </p:sp>
    </p:spTree>
    <p:extLst>
      <p:ext uri="{BB962C8B-B14F-4D97-AF65-F5344CB8AC3E}">
        <p14:creationId xmlns:p14="http://schemas.microsoft.com/office/powerpoint/2010/main" val="9367615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800" y="1341562"/>
            <a:ext cx="9504878" cy="4536505"/>
          </a:xfrm>
        </p:spPr>
        <p:txBody>
          <a:bodyPr/>
          <a:lstStyle/>
          <a:p>
            <a:r>
              <a:rPr lang="en-AU" sz="8800" dirty="0" smtClean="0"/>
              <a:t>Is that an oversimplification?</a:t>
            </a:r>
            <a:endParaRPr lang="en-AU" sz="8800" i="1"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17</a:t>
            </a:fld>
            <a:endParaRPr lang="en-AU" dirty="0"/>
          </a:p>
        </p:txBody>
      </p:sp>
      <p:sp>
        <p:nvSpPr>
          <p:cNvPr id="5" name="TextBox 4"/>
          <p:cNvSpPr txBox="1"/>
          <p:nvPr/>
        </p:nvSpPr>
        <p:spPr>
          <a:xfrm>
            <a:off x="4837420" y="5022368"/>
            <a:ext cx="5688480" cy="1446550"/>
          </a:xfrm>
          <a:prstGeom prst="rect">
            <a:avLst/>
          </a:prstGeom>
          <a:noFill/>
        </p:spPr>
        <p:txBody>
          <a:bodyPr wrap="none" rtlCol="0">
            <a:spAutoFit/>
          </a:bodyPr>
          <a:lstStyle/>
          <a:p>
            <a:r>
              <a:rPr lang="en-AU" sz="8800" i="1" dirty="0" smtClean="0">
                <a:latin typeface="+mj-lt"/>
              </a:rPr>
              <a:t>Yes and no.</a:t>
            </a:r>
            <a:endParaRPr lang="en-AU" sz="8800" i="1" dirty="0">
              <a:latin typeface="+mj-lt"/>
            </a:endParaRPr>
          </a:p>
        </p:txBody>
      </p:sp>
    </p:spTree>
    <p:extLst>
      <p:ext uri="{BB962C8B-B14F-4D97-AF65-F5344CB8AC3E}">
        <p14:creationId xmlns:p14="http://schemas.microsoft.com/office/powerpoint/2010/main" val="20853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Enterprise Grade Testing™</a:t>
            </a:r>
            <a:endParaRPr lang="en-AU" dirty="0"/>
          </a:p>
        </p:txBody>
      </p:sp>
      <p:sp>
        <p:nvSpPr>
          <p:cNvPr id="3" name="Content Placeholder 2"/>
          <p:cNvSpPr>
            <a:spLocks noGrp="1"/>
          </p:cNvSpPr>
          <p:nvPr>
            <p:ph idx="1"/>
          </p:nvPr>
        </p:nvSpPr>
        <p:spPr/>
        <p:txBody>
          <a:bodyPr/>
          <a:lstStyle/>
          <a:p>
            <a:endParaRPr lang="en-GB" dirty="0" smtClean="0"/>
          </a:p>
          <a:p>
            <a:endParaRPr lang="en-GB" dirty="0"/>
          </a:p>
          <a:p>
            <a:endParaRPr lang="en-GB" dirty="0"/>
          </a:p>
          <a:p>
            <a:r>
              <a:rPr lang="en-GB" dirty="0" smtClean="0"/>
              <a:t>Keep it </a:t>
            </a:r>
            <a:r>
              <a:rPr lang="en-GB" dirty="0" smtClean="0"/>
              <a:t>nimble (</a:t>
            </a:r>
            <a:r>
              <a:rPr lang="en-GB" i="1" dirty="0" smtClean="0">
                <a:solidFill>
                  <a:schemeClr val="bg1">
                    <a:lumMod val="50000"/>
                  </a:schemeClr>
                </a:solidFill>
              </a:rPr>
              <a:t>simple</a:t>
            </a:r>
            <a:r>
              <a:rPr lang="en-GB" dirty="0" smtClean="0"/>
              <a:t>)</a:t>
            </a:r>
            <a:endParaRPr lang="en-GB" dirty="0" smtClean="0"/>
          </a:p>
          <a:p>
            <a:r>
              <a:rPr lang="en-GB" dirty="0" smtClean="0"/>
              <a:t>Embrace heterogeneity of testing (</a:t>
            </a:r>
            <a:r>
              <a:rPr lang="en-GB" i="1" dirty="0" smtClean="0">
                <a:solidFill>
                  <a:schemeClr val="bg1">
                    <a:lumMod val="50000"/>
                  </a:schemeClr>
                </a:solidFill>
              </a:rPr>
              <a:t>smart</a:t>
            </a:r>
            <a:r>
              <a:rPr lang="en-GB" dirty="0" smtClean="0"/>
              <a:t>)</a:t>
            </a:r>
            <a:endParaRPr lang="en-GB" dirty="0" smtClean="0"/>
          </a:p>
          <a:p>
            <a:r>
              <a:rPr lang="en-GB" dirty="0" smtClean="0"/>
              <a:t>Actually change </a:t>
            </a:r>
            <a:r>
              <a:rPr lang="en-GB" dirty="0" smtClean="0"/>
              <a:t>it (</a:t>
            </a:r>
            <a:r>
              <a:rPr lang="en-GB" i="1" dirty="0" smtClean="0">
                <a:solidFill>
                  <a:schemeClr val="bg1">
                    <a:lumMod val="50000"/>
                  </a:schemeClr>
                </a:solidFill>
              </a:rPr>
              <a:t>continuous improvement</a:t>
            </a:r>
            <a:r>
              <a:rPr lang="en-GB" dirty="0" smtClean="0"/>
              <a:t>)</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18</a:t>
            </a:fld>
            <a:endParaRPr lang="en-AU"/>
          </a:p>
        </p:txBody>
      </p:sp>
      <p:sp>
        <p:nvSpPr>
          <p:cNvPr id="6" name="Multiply 5"/>
          <p:cNvSpPr/>
          <p:nvPr/>
        </p:nvSpPr>
        <p:spPr>
          <a:xfrm>
            <a:off x="793496" y="-314622"/>
            <a:ext cx="8110022" cy="3168352"/>
          </a:xfrm>
          <a:prstGeom prst="mathMultiply">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133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90" y="1629593"/>
            <a:ext cx="10873030" cy="4536505"/>
          </a:xfrm>
        </p:spPr>
        <p:txBody>
          <a:bodyPr/>
          <a:lstStyle/>
          <a:p>
            <a:pPr>
              <a:lnSpc>
                <a:spcPts val="5000"/>
              </a:lnSpc>
            </a:pPr>
            <a:r>
              <a:rPr lang="en-AU" dirty="0" smtClean="0"/>
              <a:t>Questions???</a:t>
            </a:r>
            <a:br>
              <a:rPr lang="en-AU" dirty="0" smtClean="0"/>
            </a:br>
            <a:r>
              <a:rPr lang="en-AU" dirty="0" smtClean="0"/>
              <a:t/>
            </a:r>
            <a:br>
              <a:rPr lang="en-AU" dirty="0" smtClean="0"/>
            </a:br>
            <a:r>
              <a:rPr lang="en-AU" sz="4000" dirty="0"/>
              <a:t>Are you happy with amount of effort, overall confidence and speed of </a:t>
            </a:r>
            <a:r>
              <a:rPr lang="en-AU" sz="4000" dirty="0" smtClean="0"/>
              <a:t>feedback (checks and tests)?</a:t>
            </a:r>
            <a:br>
              <a:rPr lang="en-AU" sz="4000" dirty="0" smtClean="0"/>
            </a:br>
            <a:r>
              <a:rPr lang="en-AU" sz="4000" dirty="0" smtClean="0"/>
              <a:t/>
            </a:r>
            <a:br>
              <a:rPr lang="en-AU" sz="4000" dirty="0" smtClean="0"/>
            </a:br>
            <a:r>
              <a:rPr lang="en-AU" sz="4000" dirty="0" smtClean="0"/>
              <a:t>How can you make testing simpler?</a:t>
            </a:r>
            <a:br>
              <a:rPr lang="en-AU" sz="4000" dirty="0" smtClean="0"/>
            </a:br>
            <a:r>
              <a:rPr lang="en-AU" sz="4000" dirty="0"/>
              <a:t/>
            </a:r>
            <a:br>
              <a:rPr lang="en-AU" sz="4000" dirty="0"/>
            </a:br>
            <a:r>
              <a:rPr lang="en-AU" sz="4000" dirty="0" smtClean="0"/>
              <a:t>How can you continuously improve your testing?</a:t>
            </a:r>
            <a:endParaRPr lang="en-AU" sz="25000" dirty="0">
              <a:latin typeface="+mn-lt"/>
            </a:endParaRPr>
          </a:p>
        </p:txBody>
      </p:sp>
      <p:sp>
        <p:nvSpPr>
          <p:cNvPr id="3" name="Slide Number Placeholder 2"/>
          <p:cNvSpPr>
            <a:spLocks noGrp="1"/>
          </p:cNvSpPr>
          <p:nvPr>
            <p:ph type="sldNum" sz="quarter" idx="12"/>
          </p:nvPr>
        </p:nvSpPr>
        <p:spPr/>
        <p:txBody>
          <a:bodyPr/>
          <a:lstStyle/>
          <a:p>
            <a:fld id="{1DEBBDC7-4A1B-43E6-8DA6-58148E08E8A6}" type="slidenum">
              <a:rPr lang="en-AU" smtClean="0"/>
              <a:pPr/>
              <a:t>19</a:t>
            </a:fld>
            <a:endParaRPr lang="en-AU" dirty="0"/>
          </a:p>
        </p:txBody>
      </p:sp>
    </p:spTree>
    <p:extLst>
      <p:ext uri="{BB962C8B-B14F-4D97-AF65-F5344CB8AC3E}">
        <p14:creationId xmlns:p14="http://schemas.microsoft.com/office/powerpoint/2010/main" val="1306954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15" r="8415"/>
          <a:stretch>
            <a:fillRect/>
          </a:stretch>
        </p:blipFill>
        <p:spPr/>
      </p:pic>
    </p:spTree>
    <p:extLst>
      <p:ext uri="{BB962C8B-B14F-4D97-AF65-F5344CB8AC3E}">
        <p14:creationId xmlns:p14="http://schemas.microsoft.com/office/powerpoint/2010/main" val="4112516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Subcutaneous testing</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20</a:t>
            </a:fld>
            <a:endParaRPr lang="en-AU" dirty="0"/>
          </a:p>
        </p:txBody>
      </p:sp>
    </p:spTree>
    <p:extLst>
      <p:ext uri="{BB962C8B-B14F-4D97-AF65-F5344CB8AC3E}">
        <p14:creationId xmlns:p14="http://schemas.microsoft.com/office/powerpoint/2010/main" val="35382725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BBDC7-4A1B-43E6-8DA6-58148E08E8A6}" type="slidenum">
              <a:rPr lang="en-AU" smtClean="0"/>
              <a:t>21</a:t>
            </a:fld>
            <a:endParaRPr lang="en-AU"/>
          </a:p>
        </p:txBody>
      </p:sp>
      <p:sp>
        <p:nvSpPr>
          <p:cNvPr id="5" name="Rectangle 4"/>
          <p:cNvSpPr/>
          <p:nvPr/>
        </p:nvSpPr>
        <p:spPr>
          <a:xfrm>
            <a:off x="2638822" y="621482"/>
            <a:ext cx="7416824" cy="122413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UI</a:t>
            </a:r>
            <a:endParaRPr lang="en-AU" dirty="0">
              <a:solidFill>
                <a:sysClr val="windowText" lastClr="000000"/>
              </a:solidFill>
            </a:endParaRPr>
          </a:p>
        </p:txBody>
      </p:sp>
      <p:sp>
        <p:nvSpPr>
          <p:cNvPr id="6" name="Rectangle 5"/>
          <p:cNvSpPr/>
          <p:nvPr/>
        </p:nvSpPr>
        <p:spPr>
          <a:xfrm>
            <a:off x="2638822" y="1989634"/>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MVC Controller / MVVM View etc.</a:t>
            </a:r>
            <a:endParaRPr lang="en-AU" dirty="0"/>
          </a:p>
        </p:txBody>
      </p:sp>
      <p:sp>
        <p:nvSpPr>
          <p:cNvPr id="7" name="Rectangle 6"/>
          <p:cNvSpPr/>
          <p:nvPr/>
        </p:nvSpPr>
        <p:spPr>
          <a:xfrm>
            <a:off x="2638822" y="3357786"/>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Domain / Services / Repositories etc.</a:t>
            </a:r>
            <a:endParaRPr lang="en-AU" dirty="0"/>
          </a:p>
        </p:txBody>
      </p:sp>
      <p:sp>
        <p:nvSpPr>
          <p:cNvPr id="8" name="Rectangle 7"/>
          <p:cNvSpPr/>
          <p:nvPr/>
        </p:nvSpPr>
        <p:spPr>
          <a:xfrm>
            <a:off x="2638822" y="4725938"/>
            <a:ext cx="3600400"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AU" dirty="0"/>
          </a:p>
        </p:txBody>
      </p:sp>
      <p:sp>
        <p:nvSpPr>
          <p:cNvPr id="9" name="Rectangle 8"/>
          <p:cNvSpPr/>
          <p:nvPr/>
        </p:nvSpPr>
        <p:spPr>
          <a:xfrm>
            <a:off x="6455246" y="4736466"/>
            <a:ext cx="3600400" cy="1224136"/>
          </a:xfrm>
          <a:prstGeom prst="rect">
            <a:avLst/>
          </a:prstGeom>
          <a:solidFill>
            <a:schemeClr val="bg1">
              <a:lumMod val="85000"/>
            </a:schemeClr>
          </a:solidFill>
          <a:ln>
            <a:solidFill>
              <a:srgbClr val="00AE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External System</a:t>
            </a:r>
            <a:endParaRPr lang="en-AU" dirty="0">
              <a:solidFill>
                <a:schemeClr val="tx1"/>
              </a:solidFill>
            </a:endParaRPr>
          </a:p>
        </p:txBody>
      </p:sp>
      <p:cxnSp>
        <p:nvCxnSpPr>
          <p:cNvPr id="11" name="Straight Arrow Connector 10"/>
          <p:cNvCxnSpPr/>
          <p:nvPr/>
        </p:nvCxnSpPr>
        <p:spPr>
          <a:xfrm>
            <a:off x="2206774" y="1989634"/>
            <a:ext cx="0" cy="39604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90931" y="2819475"/>
            <a:ext cx="507831" cy="2300758"/>
          </a:xfrm>
          <a:prstGeom prst="rect">
            <a:avLst/>
          </a:prstGeom>
          <a:noFill/>
        </p:spPr>
        <p:txBody>
          <a:bodyPr vert="vert270" wrap="none" rtlCol="0">
            <a:spAutoFit/>
          </a:bodyPr>
          <a:lstStyle/>
          <a:p>
            <a:r>
              <a:rPr lang="en-US" dirty="0" smtClean="0"/>
              <a:t>Subcutaneous Test</a:t>
            </a:r>
            <a:endParaRPr lang="en-AU" dirty="0"/>
          </a:p>
        </p:txBody>
      </p:sp>
    </p:spTree>
    <p:extLst>
      <p:ext uri="{BB962C8B-B14F-4D97-AF65-F5344CB8AC3E}">
        <p14:creationId xmlns:p14="http://schemas.microsoft.com/office/powerpoint/2010/main" val="18537604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Advantages</a:t>
            </a:r>
            <a:endParaRPr lang="en-AU" dirty="0"/>
          </a:p>
        </p:txBody>
      </p:sp>
      <p:sp>
        <p:nvSpPr>
          <p:cNvPr id="3" name="Content Placeholder 2"/>
          <p:cNvSpPr>
            <a:spLocks noGrp="1"/>
          </p:cNvSpPr>
          <p:nvPr>
            <p:ph idx="1"/>
          </p:nvPr>
        </p:nvSpPr>
        <p:spPr/>
        <p:txBody>
          <a:bodyPr/>
          <a:lstStyle/>
          <a:p>
            <a:r>
              <a:rPr lang="en-AU" dirty="0" smtClean="0"/>
              <a:t>Testing behaviour </a:t>
            </a:r>
            <a:r>
              <a:rPr lang="en-AU" dirty="0" smtClean="0">
                <a:sym typeface="Wingdings" panose="05000000000000000000" pitchFamily="2" charset="2"/>
              </a:rPr>
              <a:t></a:t>
            </a:r>
            <a:r>
              <a:rPr lang="en-AU" dirty="0" smtClean="0"/>
              <a:t> </a:t>
            </a:r>
            <a:r>
              <a:rPr lang="en-AU" dirty="0"/>
              <a:t>acceptance </a:t>
            </a:r>
            <a:r>
              <a:rPr lang="en-AU" dirty="0" smtClean="0"/>
              <a:t>criteria </a:t>
            </a:r>
            <a:r>
              <a:rPr lang="en-AU" dirty="0" smtClean="0">
                <a:sym typeface="Wingdings" panose="05000000000000000000" pitchFamily="2" charset="2"/>
              </a:rPr>
              <a:t></a:t>
            </a:r>
            <a:r>
              <a:rPr lang="en-AU" dirty="0" smtClean="0"/>
              <a:t> </a:t>
            </a:r>
            <a:r>
              <a:rPr lang="en-AU" dirty="0"/>
              <a:t>ATDD</a:t>
            </a:r>
            <a:r>
              <a:rPr lang="en-AU" dirty="0" smtClean="0"/>
              <a:t>, executable specification</a:t>
            </a:r>
          </a:p>
          <a:p>
            <a:r>
              <a:rPr lang="en-AU" dirty="0" smtClean="0"/>
              <a:t>High amount of confidence</a:t>
            </a:r>
          </a:p>
          <a:p>
            <a:r>
              <a:rPr lang="en-AU" dirty="0" smtClean="0"/>
              <a:t>Reasonably fast without the fragility of UI tests</a:t>
            </a:r>
          </a:p>
          <a:p>
            <a:r>
              <a:rPr lang="en-AU" dirty="0" smtClean="0"/>
              <a:t>Refactoring friendly </a:t>
            </a:r>
            <a:r>
              <a:rPr lang="en-AU" dirty="0" smtClean="0">
                <a:sym typeface="Wingdings" panose="05000000000000000000" pitchFamily="2" charset="2"/>
              </a:rPr>
              <a:t></a:t>
            </a:r>
          </a:p>
          <a:p>
            <a:r>
              <a:rPr lang="en-AU" dirty="0" smtClean="0">
                <a:sym typeface="Wingdings" panose="05000000000000000000" pitchFamily="2" charset="2"/>
              </a:rPr>
              <a:t>Less: tedious mocking code</a:t>
            </a:r>
            <a:endParaRPr lang="en-AU" dirty="0"/>
          </a:p>
          <a:p>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22</a:t>
            </a:fld>
            <a:endParaRPr lang="en-AU"/>
          </a:p>
        </p:txBody>
      </p:sp>
    </p:spTree>
    <p:extLst>
      <p:ext uri="{BB962C8B-B14F-4D97-AF65-F5344CB8AC3E}">
        <p14:creationId xmlns:p14="http://schemas.microsoft.com/office/powerpoint/2010/main" val="1966318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smtClean="0">
                <a:solidFill>
                  <a:schemeClr val="bg1"/>
                </a:solidFill>
              </a:rPr>
              <a:t>Silver bullet!?</a:t>
            </a:r>
            <a:endParaRPr lang="en-AU" dirty="0">
              <a:solidFill>
                <a:schemeClr val="bg1"/>
              </a:solidFill>
            </a:endParaRPr>
          </a:p>
        </p:txBody>
      </p:sp>
    </p:spTree>
    <p:extLst>
      <p:ext uri="{BB962C8B-B14F-4D97-AF65-F5344CB8AC3E}">
        <p14:creationId xmlns:p14="http://schemas.microsoft.com/office/powerpoint/2010/main" val="39111447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AU" dirty="0"/>
          </a:p>
        </p:txBody>
      </p:sp>
      <p:sp>
        <p:nvSpPr>
          <p:cNvPr id="3" name="Content Placeholder 2"/>
          <p:cNvSpPr>
            <a:spLocks noGrp="1"/>
          </p:cNvSpPr>
          <p:nvPr>
            <p:ph idx="1"/>
          </p:nvPr>
        </p:nvSpPr>
        <p:spPr/>
        <p:txBody>
          <a:bodyPr/>
          <a:lstStyle/>
          <a:p>
            <a:r>
              <a:rPr lang="en-AU" dirty="0" smtClean="0"/>
              <a:t>Hard to get complete </a:t>
            </a:r>
            <a:r>
              <a:rPr lang="en-AU" dirty="0"/>
              <a:t>coverage of </a:t>
            </a:r>
            <a:r>
              <a:rPr lang="en-AU" i="1" dirty="0"/>
              <a:t>complex</a:t>
            </a:r>
            <a:r>
              <a:rPr lang="en-AU" dirty="0"/>
              <a:t> </a:t>
            </a:r>
            <a:r>
              <a:rPr lang="en-AU" dirty="0" smtClean="0"/>
              <a:t>code</a:t>
            </a:r>
          </a:p>
          <a:p>
            <a:pPr lvl="1"/>
            <a:r>
              <a:rPr lang="en-AU" dirty="0"/>
              <a:t>Combinatorial </a:t>
            </a:r>
            <a:r>
              <a:rPr lang="en-AU" dirty="0" smtClean="0"/>
              <a:t>explosion</a:t>
            </a:r>
          </a:p>
          <a:p>
            <a:r>
              <a:rPr lang="en-US" dirty="0" smtClean="0"/>
              <a:t>Hard to know why broken</a:t>
            </a:r>
          </a:p>
          <a:p>
            <a:r>
              <a:rPr lang="en-AU" dirty="0"/>
              <a:t>Multiple test failures</a:t>
            </a:r>
          </a:p>
          <a:p>
            <a:r>
              <a:rPr lang="en-AU" dirty="0" smtClean="0"/>
              <a:t>Test </a:t>
            </a:r>
            <a:r>
              <a:rPr lang="en-AU" dirty="0"/>
              <a:t>complexity – lots of moving parts</a:t>
            </a:r>
          </a:p>
          <a:p>
            <a:r>
              <a:rPr lang="en-AU" dirty="0" smtClean="0"/>
              <a:t>Shared </a:t>
            </a:r>
            <a:r>
              <a:rPr lang="en-AU" dirty="0"/>
              <a:t>code tested multiple </a:t>
            </a:r>
            <a:r>
              <a:rPr lang="en-AU" dirty="0" smtClean="0"/>
              <a:t>times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24</a:t>
            </a:fld>
            <a:endParaRPr lang="en-AU"/>
          </a:p>
        </p:txBody>
      </p:sp>
    </p:spTree>
    <p:extLst>
      <p:ext uri="{BB962C8B-B14F-4D97-AF65-F5344CB8AC3E}">
        <p14:creationId xmlns:p14="http://schemas.microsoft.com/office/powerpoint/2010/main" val="14301980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“unit”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25</a:t>
            </a:fld>
            <a:endParaRPr lang="en-AU" dirty="0"/>
          </a:p>
        </p:txBody>
      </p:sp>
    </p:spTree>
    <p:extLst>
      <p:ext uri="{BB962C8B-B14F-4D97-AF65-F5344CB8AC3E}">
        <p14:creationId xmlns:p14="http://schemas.microsoft.com/office/powerpoint/2010/main" val="22590038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 tests </a:t>
            </a:r>
            <a:r>
              <a:rPr lang="en-GB" sz="5400" dirty="0" smtClean="0"/>
              <a:t>(“unit” tests</a:t>
            </a:r>
            <a:r>
              <a:rPr lang="en-GB" dirty="0" smtClean="0"/>
              <a:t>)</a:t>
            </a:r>
            <a:endParaRPr lang="en-AU" dirty="0"/>
          </a:p>
        </p:txBody>
      </p:sp>
      <p:sp>
        <p:nvSpPr>
          <p:cNvPr id="3" name="Content Placeholder 2"/>
          <p:cNvSpPr>
            <a:spLocks noGrp="1"/>
          </p:cNvSpPr>
          <p:nvPr>
            <p:ph idx="1"/>
          </p:nvPr>
        </p:nvSpPr>
        <p:spPr/>
        <p:txBody>
          <a:bodyPr/>
          <a:lstStyle/>
          <a:p>
            <a:r>
              <a:rPr lang="en-GB" dirty="0" smtClean="0"/>
              <a:t>In-memory, in-process, low-level, implementation-focussed</a:t>
            </a:r>
          </a:p>
          <a:p>
            <a:r>
              <a:rPr lang="en-GB" dirty="0" smtClean="0"/>
              <a:t>Lightning fast, but lower confidence</a:t>
            </a:r>
          </a:p>
          <a:p>
            <a:r>
              <a:rPr lang="en-GB" dirty="0"/>
              <a:t>Inhibits ability to safely/painlessly refactor</a:t>
            </a:r>
          </a:p>
          <a:p>
            <a:r>
              <a:rPr lang="en-GB" dirty="0" smtClean="0"/>
              <a:t>Important </a:t>
            </a:r>
            <a:r>
              <a:rPr lang="en-GB" dirty="0"/>
              <a:t>tool in the right situation</a:t>
            </a:r>
          </a:p>
          <a:p>
            <a:r>
              <a:rPr lang="en-GB" dirty="0" smtClean="0"/>
              <a:t>Useful to drive </a:t>
            </a:r>
            <a:r>
              <a:rPr lang="en-GB" dirty="0" err="1" smtClean="0"/>
              <a:t>impl</a:t>
            </a:r>
            <a:r>
              <a:rPr lang="en-GB" dirty="0" smtClean="0"/>
              <a:t>/support of complexity</a:t>
            </a:r>
          </a:p>
          <a:p>
            <a:pPr lvl="1"/>
            <a:r>
              <a:rPr lang="en-GB" dirty="0" smtClean="0"/>
              <a:t>Decision point – </a:t>
            </a:r>
            <a:r>
              <a:rPr lang="en-GB" b="1" dirty="0" smtClean="0"/>
              <a:t>throw away </a:t>
            </a:r>
            <a:r>
              <a:rPr lang="en-GB" dirty="0" smtClean="0"/>
              <a:t>or </a:t>
            </a:r>
            <a:r>
              <a:rPr lang="en-GB" i="1" dirty="0" smtClean="0"/>
              <a:t>keep</a:t>
            </a:r>
            <a:r>
              <a:rPr lang="en-GB" dirty="0" smtClean="0"/>
              <a:t>?</a:t>
            </a:r>
          </a:p>
          <a:p>
            <a:endParaRPr lang="en-GB" dirty="0" smtClean="0"/>
          </a:p>
          <a:p>
            <a:pPr marL="0" indent="0">
              <a:buNone/>
            </a:pP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26</a:t>
            </a:fld>
            <a:endParaRPr lang="en-AU"/>
          </a:p>
        </p:txBody>
      </p:sp>
    </p:spTree>
    <p:extLst>
      <p:ext uri="{BB962C8B-B14F-4D97-AF65-F5344CB8AC3E}">
        <p14:creationId xmlns:p14="http://schemas.microsoft.com/office/powerpoint/2010/main" val="10869477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automated UI tests?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27</a:t>
            </a:fld>
            <a:endParaRPr lang="en-AU" dirty="0"/>
          </a:p>
        </p:txBody>
      </p:sp>
    </p:spTree>
    <p:extLst>
      <p:ext uri="{BB962C8B-B14F-4D97-AF65-F5344CB8AC3E}">
        <p14:creationId xmlns:p14="http://schemas.microsoft.com/office/powerpoint/2010/main" val="13597297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Automated UI tests</a:t>
            </a:r>
            <a:endParaRPr lang="en-AU" dirty="0"/>
          </a:p>
        </p:txBody>
      </p:sp>
      <p:sp>
        <p:nvSpPr>
          <p:cNvPr id="3" name="Content Placeholder 2"/>
          <p:cNvSpPr>
            <a:spLocks noGrp="1"/>
          </p:cNvSpPr>
          <p:nvPr>
            <p:ph idx="1"/>
          </p:nvPr>
        </p:nvSpPr>
        <p:spPr/>
        <p:txBody>
          <a:bodyPr/>
          <a:lstStyle/>
          <a:p>
            <a:r>
              <a:rPr lang="en-US" dirty="0" smtClean="0"/>
              <a:t>High confidence</a:t>
            </a:r>
          </a:p>
          <a:p>
            <a:r>
              <a:rPr lang="en-US" dirty="0" smtClean="0"/>
              <a:t>Slow and fragile</a:t>
            </a:r>
          </a:p>
          <a:p>
            <a:endParaRPr lang="en-US" dirty="0"/>
          </a:p>
          <a:p>
            <a:r>
              <a:rPr lang="en-US" dirty="0" smtClean="0"/>
              <a:t>Great for complex UIs and high-value scenarios</a:t>
            </a:r>
          </a:p>
          <a:p>
            <a:r>
              <a:rPr lang="en-US" dirty="0" smtClean="0"/>
              <a:t>It’s a cost-benefit trade-off: don’t blindly cover everything in them – be </a:t>
            </a:r>
            <a:r>
              <a:rPr lang="en-US" i="1" dirty="0" smtClean="0"/>
              <a:t>smart</a:t>
            </a:r>
          </a:p>
        </p:txBody>
      </p:sp>
      <p:sp>
        <p:nvSpPr>
          <p:cNvPr id="5" name="Slide Number Placeholder 4"/>
          <p:cNvSpPr>
            <a:spLocks noGrp="1"/>
          </p:cNvSpPr>
          <p:nvPr>
            <p:ph type="sldNum" sz="quarter" idx="12"/>
          </p:nvPr>
        </p:nvSpPr>
        <p:spPr/>
        <p:txBody>
          <a:bodyPr/>
          <a:lstStyle/>
          <a:p>
            <a:fld id="{1DEBBDC7-4A1B-43E6-8DA6-58148E08E8A6}" type="slidenum">
              <a:rPr lang="en-AU" smtClean="0"/>
              <a:t>28</a:t>
            </a:fld>
            <a:endParaRPr lang="en-AU"/>
          </a:p>
        </p:txBody>
      </p:sp>
    </p:spTree>
    <p:extLst>
      <p:ext uri="{BB962C8B-B14F-4D97-AF65-F5344CB8AC3E}">
        <p14:creationId xmlns:p14="http://schemas.microsoft.com/office/powerpoint/2010/main" val="28013423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testing strategy have we found effective?</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pPr/>
              <a:t>29</a:t>
            </a:fld>
            <a:endParaRPr lang="en-AU" dirty="0"/>
          </a:p>
        </p:txBody>
      </p:sp>
    </p:spTree>
    <p:extLst>
      <p:ext uri="{BB962C8B-B14F-4D97-AF65-F5344CB8AC3E}">
        <p14:creationId xmlns:p14="http://schemas.microsoft.com/office/powerpoint/2010/main" val="42643318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1495806" cy="6868134"/>
          </a:xfrm>
        </p:spPr>
      </p:pic>
      <p:sp>
        <p:nvSpPr>
          <p:cNvPr id="3" name="TextBox 2"/>
          <p:cNvSpPr txBox="1"/>
          <p:nvPr/>
        </p:nvSpPr>
        <p:spPr>
          <a:xfrm>
            <a:off x="190550" y="189434"/>
            <a:ext cx="184731" cy="415498"/>
          </a:xfrm>
          <a:prstGeom prst="rect">
            <a:avLst/>
          </a:prstGeom>
          <a:solidFill>
            <a:srgbClr val="000000">
              <a:alpha val="40000"/>
            </a:srgbClr>
          </a:solidFill>
          <a:ln>
            <a:noFill/>
          </a:ln>
        </p:spPr>
        <p:txBody>
          <a:bodyPr wrap="none" rtlCol="0">
            <a:spAutoFit/>
          </a:bodyPr>
          <a:lstStyle/>
          <a:p>
            <a:endParaRPr lang="en-AU" b="1" dirty="0">
              <a:solidFill>
                <a:schemeClr val="bg1"/>
              </a:solidFill>
            </a:endParaRPr>
          </a:p>
        </p:txBody>
      </p:sp>
    </p:spTree>
    <p:extLst>
      <p:ext uri="{BB962C8B-B14F-4D97-AF65-F5344CB8AC3E}">
        <p14:creationId xmlns:p14="http://schemas.microsoft.com/office/powerpoint/2010/main" val="33500220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Context</a:t>
            </a:r>
            <a:endParaRPr lang="en-AU" dirty="0"/>
          </a:p>
        </p:txBody>
      </p:sp>
      <p:sp>
        <p:nvSpPr>
          <p:cNvPr id="3" name="Content Placeholder 2"/>
          <p:cNvSpPr>
            <a:spLocks noGrp="1"/>
          </p:cNvSpPr>
          <p:nvPr>
            <p:ph idx="1"/>
          </p:nvPr>
        </p:nvSpPr>
        <p:spPr/>
        <p:txBody>
          <a:bodyPr/>
          <a:lstStyle/>
          <a:p>
            <a:r>
              <a:rPr lang="en-AU" sz="2400" dirty="0" smtClean="0"/>
              <a:t>Small</a:t>
            </a:r>
            <a:r>
              <a:rPr lang="en-AU" dirty="0" smtClean="0"/>
              <a:t> to </a:t>
            </a:r>
            <a:r>
              <a:rPr lang="en-AU" sz="3200" dirty="0" smtClean="0"/>
              <a:t>Medium</a:t>
            </a:r>
            <a:r>
              <a:rPr lang="en-AU" dirty="0" smtClean="0"/>
              <a:t> line-of-business apps</a:t>
            </a:r>
          </a:p>
          <a:p>
            <a:r>
              <a:rPr lang="en-AU" dirty="0" smtClean="0"/>
              <a:t>Many industries: education, telecomm., financial</a:t>
            </a:r>
          </a:p>
          <a:p>
            <a:r>
              <a:rPr lang="en-AU" i="1" dirty="0"/>
              <a:t>Relatively</a:t>
            </a:r>
            <a:r>
              <a:rPr lang="en-AU" dirty="0"/>
              <a:t> small proportion of </a:t>
            </a:r>
            <a:r>
              <a:rPr lang="en-AU" sz="4400" dirty="0"/>
              <a:t>complex </a:t>
            </a:r>
            <a:r>
              <a:rPr lang="en-AU" dirty="0"/>
              <a:t>code</a:t>
            </a:r>
          </a:p>
          <a:p>
            <a:r>
              <a:rPr lang="en-AU" dirty="0" smtClean="0"/>
              <a:t>Not real-time / life-or-death</a:t>
            </a:r>
          </a:p>
          <a:p>
            <a:r>
              <a:rPr lang="en-AU" dirty="0" smtClean="0"/>
              <a:t>Using continuous delivery</a:t>
            </a:r>
          </a:p>
          <a:p>
            <a:r>
              <a:rPr lang="en-AU" dirty="0" smtClean="0"/>
              <a:t>Mixture of AngularJS, </a:t>
            </a:r>
            <a:r>
              <a:rPr lang="en-AU" dirty="0" err="1" smtClean="0"/>
              <a:t>Xamarin</a:t>
            </a:r>
            <a:r>
              <a:rPr lang="en-AU" dirty="0" smtClean="0"/>
              <a:t> and ASP.NET</a:t>
            </a:r>
          </a:p>
        </p:txBody>
      </p:sp>
      <p:sp>
        <p:nvSpPr>
          <p:cNvPr id="5" name="Slide Number Placeholder 4"/>
          <p:cNvSpPr>
            <a:spLocks noGrp="1"/>
          </p:cNvSpPr>
          <p:nvPr>
            <p:ph type="sldNum" sz="quarter" idx="12"/>
          </p:nvPr>
        </p:nvSpPr>
        <p:spPr/>
        <p:txBody>
          <a:bodyPr/>
          <a:lstStyle/>
          <a:p>
            <a:fld id="{1DEBBDC7-4A1B-43E6-8DA6-58148E08E8A6}" type="slidenum">
              <a:rPr lang="en-AU" smtClean="0"/>
              <a:t>30</a:t>
            </a:fld>
            <a:endParaRPr lang="en-AU"/>
          </a:p>
        </p:txBody>
      </p:sp>
    </p:spTree>
    <p:extLst>
      <p:ext uri="{BB962C8B-B14F-4D97-AF65-F5344CB8AC3E}">
        <p14:creationId xmlns:p14="http://schemas.microsoft.com/office/powerpoint/2010/main" val="38604816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 testing strategy</a:t>
            </a:r>
            <a:endParaRPr lang="en-AU" dirty="0"/>
          </a:p>
        </p:txBody>
      </p:sp>
      <p:sp>
        <p:nvSpPr>
          <p:cNvPr id="3" name="Content Placeholder 2"/>
          <p:cNvSpPr>
            <a:spLocks noGrp="1"/>
          </p:cNvSpPr>
          <p:nvPr>
            <p:ph idx="1"/>
          </p:nvPr>
        </p:nvSpPr>
        <p:spPr/>
        <p:txBody>
          <a:bodyPr/>
          <a:lstStyle/>
          <a:p>
            <a:r>
              <a:rPr lang="en-AU" sz="4800" b="1" dirty="0" smtClean="0"/>
              <a:t>Subcutaneous tests </a:t>
            </a:r>
            <a:r>
              <a:rPr lang="en-AU" dirty="0" smtClean="0"/>
              <a:t>for ASP.NET MVC/AngularJS controllers, AngularJS directives and </a:t>
            </a:r>
            <a:r>
              <a:rPr lang="en-AU" dirty="0" err="1" smtClean="0"/>
              <a:t>Xamarin</a:t>
            </a:r>
            <a:r>
              <a:rPr lang="en-AU" dirty="0" smtClean="0"/>
              <a:t> view models</a:t>
            </a:r>
          </a:p>
          <a:p>
            <a:r>
              <a:rPr lang="en-AU" dirty="0" smtClean="0"/>
              <a:t>In-memory full stack HTTP server requests for ASP.NET Web API</a:t>
            </a:r>
          </a:p>
          <a:p>
            <a:r>
              <a:rPr lang="en-AU" dirty="0" smtClean="0"/>
              <a:t>Small, but judicious use of convention tests, route tests, integration tests, “unit” tests, end-to-end tests and UI tests</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31</a:t>
            </a:fld>
            <a:endParaRPr lang="en-AU"/>
          </a:p>
        </p:txBody>
      </p:sp>
    </p:spTree>
    <p:extLst>
      <p:ext uri="{BB962C8B-B14F-4D97-AF65-F5344CB8AC3E}">
        <p14:creationId xmlns:p14="http://schemas.microsoft.com/office/powerpoint/2010/main" val="12755828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The role of testers in a Agile/DevOps team</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32</a:t>
            </a:fld>
            <a:endParaRPr lang="en-AU" dirty="0"/>
          </a:p>
        </p:txBody>
      </p:sp>
    </p:spTree>
    <p:extLst>
      <p:ext uri="{BB962C8B-B14F-4D97-AF65-F5344CB8AC3E}">
        <p14:creationId xmlns:p14="http://schemas.microsoft.com/office/powerpoint/2010/main" val="3235523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Todo</a:t>
            </a:r>
            <a:endParaRPr lang="en-AU" dirty="0"/>
          </a:p>
        </p:txBody>
      </p:sp>
      <p:sp>
        <p:nvSpPr>
          <p:cNvPr id="3" name="Content Placeholder 2"/>
          <p:cNvSpPr>
            <a:spLocks noGrp="1"/>
          </p:cNvSpPr>
          <p:nvPr>
            <p:ph idx="1"/>
          </p:nvPr>
        </p:nvSpPr>
        <p:spPr/>
        <p:txBody>
          <a:bodyPr/>
          <a:lstStyle/>
          <a:p>
            <a:r>
              <a:rPr lang="en-AU" dirty="0" smtClean="0"/>
              <a:t>DevOps isn’t just dev and ops</a:t>
            </a:r>
          </a:p>
          <a:p>
            <a:r>
              <a:rPr lang="en-AU" dirty="0" smtClean="0"/>
              <a:t>Testers are so valuable – different mindset</a:t>
            </a:r>
          </a:p>
          <a:p>
            <a:pPr lvl="1"/>
            <a:r>
              <a:rPr lang="en-AU" dirty="0" smtClean="0"/>
              <a:t>Grooming</a:t>
            </a:r>
          </a:p>
          <a:p>
            <a:pPr lvl="1"/>
            <a:r>
              <a:rPr lang="en-AU" dirty="0" smtClean="0"/>
              <a:t>Kick-off</a:t>
            </a:r>
          </a:p>
          <a:p>
            <a:pPr lvl="1"/>
            <a:r>
              <a:rPr lang="en-AU" dirty="0" smtClean="0"/>
              <a:t>Collaborative discussions with dev/BA/PO about how best to test a feature (keep in mind speed and confidence)</a:t>
            </a:r>
          </a:p>
          <a:p>
            <a:r>
              <a:rPr lang="en-AU" dirty="0" smtClean="0"/>
              <a:t>Ideas</a:t>
            </a:r>
          </a:p>
          <a:p>
            <a:pPr lvl="1"/>
            <a:r>
              <a:rPr lang="en-AU" dirty="0" smtClean="0"/>
              <a:t>Advocate for end users – UX + trying to get things out faster</a:t>
            </a:r>
          </a:p>
          <a:p>
            <a:pPr lvl="1"/>
            <a:r>
              <a:rPr lang="en-AU" dirty="0" smtClean="0"/>
              <a:t>Advocate for speeding up the team</a:t>
            </a:r>
          </a:p>
          <a:p>
            <a:pPr lvl="1"/>
            <a:r>
              <a:rPr lang="en-AU" dirty="0" smtClean="0"/>
              <a:t>Rather than just pyramid, manual regression or automated UI all the things – be smarter and free up time to do high value tasks</a:t>
            </a:r>
          </a:p>
          <a:p>
            <a:pPr lvl="1"/>
            <a:r>
              <a:rPr lang="en-AU" dirty="0" smtClean="0"/>
              <a:t>PD: specialty – e.g. penetration testing, performance and load testing, UX testing, A/B testing, testing automation</a:t>
            </a:r>
          </a:p>
          <a:p>
            <a:r>
              <a:rPr lang="en-AU" dirty="0" err="1" smtClean="0"/>
              <a:t>Tl;dr</a:t>
            </a:r>
            <a:r>
              <a:rPr lang="en-AU" dirty="0" smtClean="0"/>
              <a:t> don’t be a sheep and follow the pyramid – remember the goal isn’t testing it’s speed and confidence! Be smarter and embrace simplicity and continuous improvement.</a:t>
            </a:r>
          </a:p>
        </p:txBody>
      </p:sp>
      <p:sp>
        <p:nvSpPr>
          <p:cNvPr id="4" name="Slide Number Placeholder 3"/>
          <p:cNvSpPr>
            <a:spLocks noGrp="1"/>
          </p:cNvSpPr>
          <p:nvPr>
            <p:ph type="sldNum" sz="quarter" idx="12"/>
          </p:nvPr>
        </p:nvSpPr>
        <p:spPr/>
        <p:txBody>
          <a:bodyPr/>
          <a:lstStyle/>
          <a:p>
            <a:fld id="{1DEBBDC7-4A1B-43E6-8DA6-58148E08E8A6}" type="slidenum">
              <a:rPr lang="en-AU" smtClean="0"/>
              <a:t>33</a:t>
            </a:fld>
            <a:endParaRPr lang="en-AU"/>
          </a:p>
        </p:txBody>
      </p:sp>
    </p:spTree>
    <p:extLst>
      <p:ext uri="{BB962C8B-B14F-4D97-AF65-F5344CB8AC3E}">
        <p14:creationId xmlns:p14="http://schemas.microsoft.com/office/powerpoint/2010/main" val="1535353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ts val="8000"/>
              </a:lnSpc>
            </a:pPr>
            <a:r>
              <a:rPr lang="en-AU" dirty="0" smtClean="0"/>
              <a:t>Thankyou!</a:t>
            </a:r>
            <a:br>
              <a:rPr lang="en-AU" dirty="0" smtClean="0"/>
            </a:br>
            <a:r>
              <a:rPr lang="en-AU" dirty="0"/>
              <a:t/>
            </a:r>
            <a:br>
              <a:rPr lang="en-AU" dirty="0"/>
            </a:br>
            <a:r>
              <a:rPr lang="en-AU" dirty="0" smtClean="0"/>
              <a:t>	Questions?</a:t>
            </a:r>
            <a:endParaRPr lang="en-AU" dirty="0"/>
          </a:p>
        </p:txBody>
      </p:sp>
      <p:sp>
        <p:nvSpPr>
          <p:cNvPr id="5" name="TextBox 4"/>
          <p:cNvSpPr txBox="1"/>
          <p:nvPr/>
        </p:nvSpPr>
        <p:spPr>
          <a:xfrm>
            <a:off x="406574" y="5518026"/>
            <a:ext cx="2961836" cy="1200329"/>
          </a:xfrm>
          <a:prstGeom prst="rect">
            <a:avLst/>
          </a:prstGeom>
          <a:noFill/>
        </p:spPr>
        <p:txBody>
          <a:bodyPr wrap="none" rtlCol="0">
            <a:spAutoFit/>
          </a:bodyPr>
          <a:lstStyle/>
          <a:p>
            <a:r>
              <a:rPr lang="en-GB" sz="2400" dirty="0" smtClean="0">
                <a:solidFill>
                  <a:schemeClr val="bg1"/>
                </a:solidFill>
              </a:rPr>
              <a:t>Rob Moore</a:t>
            </a:r>
            <a:endParaRPr lang="en-GB" sz="2400" dirty="0" smtClean="0">
              <a:solidFill>
                <a:schemeClr val="bg1"/>
              </a:solidFill>
            </a:endParaRPr>
          </a:p>
          <a:p>
            <a:r>
              <a:rPr lang="en-GB" sz="2400" dirty="0" smtClean="0">
                <a:solidFill>
                  <a:schemeClr val="bg1"/>
                </a:solidFill>
              </a:rPr>
              <a:t>Principal Consultant</a:t>
            </a:r>
            <a:endParaRPr lang="en-GB" sz="2400" dirty="0" smtClean="0">
              <a:solidFill>
                <a:schemeClr val="bg1"/>
              </a:solidFill>
            </a:endParaRPr>
          </a:p>
          <a:p>
            <a:r>
              <a:rPr lang="en-GB" sz="2400" dirty="0" smtClean="0">
                <a:solidFill>
                  <a:schemeClr val="bg1"/>
                </a:solidFill>
              </a:rPr>
              <a:t>@</a:t>
            </a:r>
            <a:r>
              <a:rPr lang="en-GB" sz="2400" dirty="0" err="1" smtClean="0">
                <a:solidFill>
                  <a:schemeClr val="bg1"/>
                </a:solidFill>
              </a:rPr>
              <a:t>robdmoore</a:t>
            </a:r>
            <a:endParaRPr lang="en-AU" sz="2400" dirty="0">
              <a:solidFill>
                <a:schemeClr val="bg1"/>
              </a:solidFill>
            </a:endParaRPr>
          </a:p>
        </p:txBody>
      </p:sp>
      <p:sp>
        <p:nvSpPr>
          <p:cNvPr id="3" name="Rectangle 2"/>
          <p:cNvSpPr/>
          <p:nvPr/>
        </p:nvSpPr>
        <p:spPr>
          <a:xfrm>
            <a:off x="2523816" y="117426"/>
            <a:ext cx="4718086" cy="415498"/>
          </a:xfrm>
          <a:prstGeom prst="rect">
            <a:avLst/>
          </a:prstGeom>
        </p:spPr>
        <p:txBody>
          <a:bodyPr wrap="none">
            <a:spAutoFit/>
          </a:bodyPr>
          <a:lstStyle/>
          <a:p>
            <a:r>
              <a:rPr lang="en-AU" b="1" dirty="0">
                <a:solidFill>
                  <a:schemeClr val="bg1"/>
                </a:solidFill>
              </a:rPr>
              <a:t>http://</a:t>
            </a:r>
            <a:r>
              <a:rPr lang="en-AU" b="1" dirty="0" smtClean="0">
                <a:solidFill>
                  <a:schemeClr val="bg1"/>
                </a:solidFill>
              </a:rPr>
              <a:t>bit.ly/robdmooreagiletesting</a:t>
            </a:r>
            <a:endParaRPr lang="en-AU" b="1" dirty="0">
              <a:solidFill>
                <a:schemeClr val="bg1"/>
              </a:solidFill>
            </a:endParaRPr>
          </a:p>
        </p:txBody>
      </p:sp>
    </p:spTree>
    <p:extLst>
      <p:ext uri="{BB962C8B-B14F-4D97-AF65-F5344CB8AC3E}">
        <p14:creationId xmlns:p14="http://schemas.microsoft.com/office/powerpoint/2010/main" val="6284699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Further reading</a:t>
            </a:r>
            <a:endParaRPr lang="en-AU" dirty="0"/>
          </a:p>
        </p:txBody>
      </p:sp>
      <p:sp>
        <p:nvSpPr>
          <p:cNvPr id="3" name="Content Placeholder 2"/>
          <p:cNvSpPr>
            <a:spLocks noGrp="1"/>
          </p:cNvSpPr>
          <p:nvPr>
            <p:ph idx="1"/>
          </p:nvPr>
        </p:nvSpPr>
        <p:spPr/>
        <p:txBody>
          <a:bodyPr/>
          <a:lstStyle/>
          <a:p>
            <a:r>
              <a:rPr lang="en-AU" sz="2400" dirty="0">
                <a:hlinkClick r:id="rId2"/>
              </a:rPr>
              <a:t>http://robdmoore.id.au/blog/2015/01/26/testing-i-dont-even/</a:t>
            </a:r>
            <a:endParaRPr lang="en-AU" sz="2400" dirty="0"/>
          </a:p>
          <a:p>
            <a:r>
              <a:rPr lang="en-AU" sz="2400" dirty="0">
                <a:hlinkClick r:id="rId3"/>
              </a:rPr>
              <a:t>http://robdmoore.id.au/blog/2013/05/26/test-data-generation-the-right-way-object-mother-test-data-builders-nsubstitute-nbuilder/</a:t>
            </a:r>
            <a:endParaRPr lang="en-AU" sz="2400" dirty="0"/>
          </a:p>
          <a:p>
            <a:r>
              <a:rPr lang="en-AU" sz="2400" dirty="0">
                <a:hlinkClick r:id="rId4"/>
              </a:rPr>
              <a:t>http://robdmoore.id.au/blog/2014/01/23/test-naming-automated-testing-series/</a:t>
            </a:r>
            <a:endParaRPr lang="en-AU" sz="2400" dirty="0"/>
          </a:p>
          <a:p>
            <a:r>
              <a:rPr lang="en-AU" sz="2400" dirty="0">
                <a:hlinkClick r:id="rId5"/>
              </a:rPr>
              <a:t>https://vimeo.com/68375232</a:t>
            </a:r>
            <a:endParaRPr lang="en-AU" sz="2400" dirty="0"/>
          </a:p>
          <a:p>
            <a:r>
              <a:rPr lang="en-AU" sz="2400" dirty="0">
                <a:hlinkClick r:id="rId6"/>
              </a:rPr>
              <a:t>https://</a:t>
            </a:r>
            <a:r>
              <a:rPr lang="en-AU" sz="2400" dirty="0" smtClean="0">
                <a:hlinkClick r:id="rId6"/>
              </a:rPr>
              <a:t>vimeo.com/68390508</a:t>
            </a:r>
            <a:endParaRPr lang="en-AU" sz="2400" dirty="0" smtClean="0"/>
          </a:p>
          <a:p>
            <a:r>
              <a:rPr lang="en-US" sz="2400" dirty="0">
                <a:hlinkClick r:id="rId7"/>
              </a:rPr>
              <a:t>http://bit.ly/microtesting</a:t>
            </a:r>
            <a:endParaRPr lang="en-US" sz="2400" dirty="0"/>
          </a:p>
          <a:p>
            <a:r>
              <a:rPr lang="en-AU" sz="2400" dirty="0">
                <a:hlinkClick r:id="rId8"/>
              </a:rPr>
              <a:t>https://github.com/robdmoore/TestingPatternsWithDossierPresentation</a:t>
            </a:r>
            <a:r>
              <a:rPr lang="en-AU" sz="2400" dirty="0"/>
              <a:t> </a:t>
            </a:r>
          </a:p>
          <a:p>
            <a:r>
              <a:rPr lang="en-AU" sz="2400" dirty="0">
                <a:hlinkClick r:id="rId9"/>
              </a:rPr>
              <a:t>https://</a:t>
            </a:r>
            <a:r>
              <a:rPr lang="en-AU" sz="2400" dirty="0" smtClean="0">
                <a:hlinkClick r:id="rId9"/>
              </a:rPr>
              <a:t>github.com/robdmoore/SubcutaneousTestsPresentation</a:t>
            </a:r>
            <a:endParaRPr lang="en-AU" sz="2400" dirty="0"/>
          </a:p>
        </p:txBody>
      </p:sp>
      <p:sp>
        <p:nvSpPr>
          <p:cNvPr id="5" name="Slide Number Placeholder 4"/>
          <p:cNvSpPr>
            <a:spLocks noGrp="1"/>
          </p:cNvSpPr>
          <p:nvPr>
            <p:ph type="sldNum" sz="quarter" idx="12"/>
          </p:nvPr>
        </p:nvSpPr>
        <p:spPr/>
        <p:txBody>
          <a:bodyPr/>
          <a:lstStyle/>
          <a:p>
            <a:fld id="{1DEBBDC7-4A1B-43E6-8DA6-58148E08E8A6}" type="slidenum">
              <a:rPr lang="en-AU" smtClean="0"/>
              <a:t>35</a:t>
            </a:fld>
            <a:endParaRPr lang="en-AU"/>
          </a:p>
        </p:txBody>
      </p:sp>
    </p:spTree>
    <p:extLst>
      <p:ext uri="{BB962C8B-B14F-4D97-AF65-F5344CB8AC3E}">
        <p14:creationId xmlns:p14="http://schemas.microsoft.com/office/powerpoint/2010/main" val="756219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a:t>
            </a:fld>
            <a:endParaRPr lang="en-AU"/>
          </a:p>
        </p:txBody>
      </p:sp>
      <p:pic>
        <p:nvPicPr>
          <p:cNvPr id="102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50401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068" b="6068"/>
          <a:stretch>
            <a:fillRect/>
          </a:stretch>
        </p:blipFill>
        <p:spPr/>
      </p:pic>
      <p:sp>
        <p:nvSpPr>
          <p:cNvPr id="5" name="Title 1"/>
          <p:cNvSpPr txBox="1">
            <a:spLocks/>
          </p:cNvSpPr>
          <p:nvPr/>
        </p:nvSpPr>
        <p:spPr>
          <a:xfrm>
            <a:off x="838622" y="333450"/>
            <a:ext cx="10048720"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GB" smtClean="0">
                <a:solidFill>
                  <a:schemeClr val="bg1"/>
                </a:solidFill>
              </a:rPr>
              <a:t>Speed</a:t>
            </a:r>
            <a:endParaRPr lang="en-GB" dirty="0">
              <a:solidFill>
                <a:schemeClr val="bg1"/>
              </a:solidFill>
            </a:endParaRPr>
          </a:p>
        </p:txBody>
      </p:sp>
      <p:sp>
        <p:nvSpPr>
          <p:cNvPr id="6" name="Rectangle 5"/>
          <p:cNvSpPr/>
          <p:nvPr/>
        </p:nvSpPr>
        <p:spPr>
          <a:xfrm>
            <a:off x="6239222" y="5878066"/>
            <a:ext cx="3727302" cy="769441"/>
          </a:xfrm>
          <a:prstGeom prst="rect">
            <a:avLst/>
          </a:prstGeom>
        </p:spPr>
        <p:txBody>
          <a:bodyPr wrap="none">
            <a:spAutoFit/>
          </a:bodyPr>
          <a:lstStyle/>
          <a:p>
            <a:r>
              <a:rPr lang="en-GB" sz="4400" dirty="0">
                <a:solidFill>
                  <a:schemeClr val="bg1"/>
                </a:solidFill>
              </a:rPr>
              <a:t> vs confidence</a:t>
            </a:r>
            <a:endParaRPr lang="en-AU" sz="4400" dirty="0">
              <a:solidFill>
                <a:schemeClr val="bg1"/>
              </a:solidFill>
            </a:endParaRPr>
          </a:p>
        </p:txBody>
      </p:sp>
      <p:sp>
        <p:nvSpPr>
          <p:cNvPr id="7" name="TextBox 6"/>
          <p:cNvSpPr txBox="1"/>
          <p:nvPr/>
        </p:nvSpPr>
        <p:spPr>
          <a:xfrm>
            <a:off x="5159102" y="4653930"/>
            <a:ext cx="500458" cy="938719"/>
          </a:xfrm>
          <a:prstGeom prst="rect">
            <a:avLst/>
          </a:prstGeom>
          <a:noFill/>
        </p:spPr>
        <p:txBody>
          <a:bodyPr wrap="none" rtlCol="0">
            <a:spAutoFit/>
          </a:bodyPr>
          <a:lstStyle/>
          <a:p>
            <a:r>
              <a:rPr lang="en-GB" sz="5500" dirty="0" smtClean="0">
                <a:solidFill>
                  <a:srgbClr val="FF0000"/>
                </a:solidFill>
              </a:rPr>
              <a:t>?</a:t>
            </a:r>
            <a:endParaRPr lang="en-AU" sz="5500" dirty="0">
              <a:solidFill>
                <a:srgbClr val="FF0000"/>
              </a:solidFill>
            </a:endParaRPr>
          </a:p>
        </p:txBody>
      </p:sp>
    </p:spTree>
    <p:extLst>
      <p:ext uri="{BB962C8B-B14F-4D97-AF65-F5344CB8AC3E}">
        <p14:creationId xmlns:p14="http://schemas.microsoft.com/office/powerpoint/2010/main" val="36292257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4" name="Straight Arrow Connector 3"/>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70670" y="1125538"/>
            <a:ext cx="1047082"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Speed</a:t>
            </a:r>
            <a:endParaRPr lang="en-AU" dirty="0">
              <a:solidFill>
                <a:srgbClr val="E5007E"/>
              </a:solidFill>
              <a:latin typeface="SketchFlow Print" panose="02000000000000000000" pitchFamily="2" charset="0"/>
            </a:endParaRPr>
          </a:p>
        </p:txBody>
      </p:sp>
      <p:sp>
        <p:nvSpPr>
          <p:cNvPr id="8" name="TextBox 7"/>
          <p:cNvSpPr txBox="1"/>
          <p:nvPr/>
        </p:nvSpPr>
        <p:spPr>
          <a:xfrm>
            <a:off x="7103318" y="5590034"/>
            <a:ext cx="1632178" cy="415498"/>
          </a:xfrm>
          <a:prstGeom prst="rect">
            <a:avLst/>
          </a:prstGeom>
          <a:noFill/>
        </p:spPr>
        <p:txBody>
          <a:bodyPr wrap="none" rtlCol="0">
            <a:spAutoFit/>
          </a:bodyPr>
          <a:lstStyle/>
          <a:p>
            <a:r>
              <a:rPr lang="en-AU" dirty="0" smtClean="0">
                <a:solidFill>
                  <a:srgbClr val="E5007E"/>
                </a:solidFill>
                <a:latin typeface="SketchFlow Print" panose="02000000000000000000" pitchFamily="2" charset="0"/>
              </a:rPr>
              <a:t>Confidence</a:t>
            </a:r>
          </a:p>
        </p:txBody>
      </p:sp>
      <p:sp>
        <p:nvSpPr>
          <p:cNvPr id="13" name="TextBox 12"/>
          <p:cNvSpPr txBox="1"/>
          <p:nvPr/>
        </p:nvSpPr>
        <p:spPr>
          <a:xfrm>
            <a:off x="6671270" y="3861940"/>
            <a:ext cx="1452642" cy="415498"/>
          </a:xfrm>
          <a:prstGeom prst="rect">
            <a:avLst/>
          </a:prstGeom>
          <a:noFill/>
        </p:spPr>
        <p:txBody>
          <a:bodyPr wrap="none" rtlCol="0">
            <a:spAutoFit/>
          </a:bodyPr>
          <a:lstStyle/>
          <a:p>
            <a:r>
              <a:rPr lang="en-AU" dirty="0" smtClean="0">
                <a:latin typeface="SketchFlow Print" panose="02000000000000000000" pitchFamily="2" charset="0"/>
              </a:rPr>
              <a:t>UI testing</a:t>
            </a:r>
            <a:endParaRPr lang="en-AU" dirty="0">
              <a:latin typeface="SketchFlow Print" panose="02000000000000000000" pitchFamily="2" charset="0"/>
            </a:endParaRPr>
          </a:p>
        </p:txBody>
      </p:sp>
      <p:sp>
        <p:nvSpPr>
          <p:cNvPr id="14" name="TextBox 13"/>
          <p:cNvSpPr txBox="1"/>
          <p:nvPr/>
        </p:nvSpPr>
        <p:spPr>
          <a:xfrm>
            <a:off x="7613233" y="4825773"/>
            <a:ext cx="2124299" cy="415498"/>
          </a:xfrm>
          <a:prstGeom prst="rect">
            <a:avLst/>
          </a:prstGeom>
          <a:noFill/>
        </p:spPr>
        <p:txBody>
          <a:bodyPr wrap="none" rtlCol="0">
            <a:spAutoFit/>
          </a:bodyPr>
          <a:lstStyle/>
          <a:p>
            <a:r>
              <a:rPr lang="en-AU" dirty="0" smtClean="0">
                <a:latin typeface="SketchFlow Print" panose="02000000000000000000" pitchFamily="2" charset="0"/>
              </a:rPr>
              <a:t>Manual testing</a:t>
            </a:r>
            <a:endParaRPr lang="en-AU" dirty="0">
              <a:latin typeface="SketchFlow Print" panose="02000000000000000000" pitchFamily="2" charset="0"/>
            </a:endParaRPr>
          </a:p>
        </p:txBody>
      </p:sp>
      <p:sp>
        <p:nvSpPr>
          <p:cNvPr id="15" name="TextBox 14"/>
          <p:cNvSpPr txBox="1"/>
          <p:nvPr/>
        </p:nvSpPr>
        <p:spPr>
          <a:xfrm>
            <a:off x="7103318" y="643925"/>
            <a:ext cx="3661387" cy="523220"/>
          </a:xfrm>
          <a:prstGeom prst="rect">
            <a:avLst/>
          </a:prstGeom>
          <a:noFill/>
        </p:spPr>
        <p:txBody>
          <a:bodyPr wrap="none" rtlCol="0">
            <a:spAutoFit/>
          </a:bodyPr>
          <a:lstStyle/>
          <a:p>
            <a:r>
              <a:rPr lang="en-AU" sz="1400" dirty="0" smtClean="0"/>
              <a:t>* Ignoring other factors – this is just looking</a:t>
            </a:r>
          </a:p>
          <a:p>
            <a:r>
              <a:rPr lang="en-AU" sz="1400" dirty="0" smtClean="0"/>
              <a:t>at speed and confidence</a:t>
            </a:r>
            <a:endParaRPr lang="en-AU" sz="1400" dirty="0"/>
          </a:p>
        </p:txBody>
      </p:sp>
      <p:sp>
        <p:nvSpPr>
          <p:cNvPr id="16" name="TextBox 15"/>
          <p:cNvSpPr txBox="1"/>
          <p:nvPr/>
        </p:nvSpPr>
        <p:spPr>
          <a:xfrm>
            <a:off x="2638822" y="1211833"/>
            <a:ext cx="1646605" cy="415498"/>
          </a:xfrm>
          <a:prstGeom prst="rect">
            <a:avLst/>
          </a:prstGeom>
          <a:noFill/>
        </p:spPr>
        <p:txBody>
          <a:bodyPr wrap="none" rtlCol="0">
            <a:spAutoFit/>
          </a:bodyPr>
          <a:lstStyle/>
          <a:p>
            <a:r>
              <a:rPr lang="en-AU" dirty="0" smtClean="0">
                <a:latin typeface="SketchFlow Print" panose="02000000000000000000" pitchFamily="2" charset="0"/>
              </a:rPr>
              <a:t>“unit” tests</a:t>
            </a:r>
            <a:endParaRPr lang="en-AU" dirty="0">
              <a:latin typeface="SketchFlow Print" panose="02000000000000000000" pitchFamily="2" charset="0"/>
            </a:endParaRPr>
          </a:p>
        </p:txBody>
      </p:sp>
      <p:sp>
        <p:nvSpPr>
          <p:cNvPr id="17" name="TextBox 16"/>
          <p:cNvSpPr txBox="1"/>
          <p:nvPr/>
        </p:nvSpPr>
        <p:spPr>
          <a:xfrm>
            <a:off x="3646934" y="2164488"/>
            <a:ext cx="2848857" cy="415498"/>
          </a:xfrm>
          <a:prstGeom prst="rect">
            <a:avLst/>
          </a:prstGeom>
          <a:noFill/>
        </p:spPr>
        <p:txBody>
          <a:bodyPr wrap="none" rtlCol="0">
            <a:spAutoFit/>
          </a:bodyPr>
          <a:lstStyle/>
          <a:p>
            <a:r>
              <a:rPr lang="en-AU" dirty="0" smtClean="0">
                <a:latin typeface="SketchFlow Print" panose="02000000000000000000" pitchFamily="2" charset="0"/>
              </a:rPr>
              <a:t>real database calls</a:t>
            </a:r>
            <a:endParaRPr lang="en-AU" dirty="0">
              <a:latin typeface="SketchFlow Print" panose="02000000000000000000" pitchFamily="2" charset="0"/>
            </a:endParaRPr>
          </a:p>
        </p:txBody>
      </p:sp>
    </p:spTree>
    <p:extLst>
      <p:ext uri="{BB962C8B-B14F-4D97-AF65-F5344CB8AC3E}">
        <p14:creationId xmlns:p14="http://schemas.microsoft.com/office/powerpoint/2010/main" val="30947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Jimmy </a:t>
            </a:r>
            <a:r>
              <a:rPr lang="en-GB" dirty="0" err="1" smtClean="0"/>
              <a:t>Bogard’s</a:t>
            </a:r>
            <a:r>
              <a:rPr lang="en-GB" dirty="0" smtClean="0"/>
              <a:t> testing pyramid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7</a:t>
            </a:fld>
            <a:endParaRPr lang="en-AU"/>
          </a:p>
        </p:txBody>
      </p:sp>
      <p:grpSp>
        <p:nvGrpSpPr>
          <p:cNvPr id="8" name="Group 7"/>
          <p:cNvGrpSpPr/>
          <p:nvPr/>
        </p:nvGrpSpPr>
        <p:grpSpPr>
          <a:xfrm>
            <a:off x="5035592" y="2700409"/>
            <a:ext cx="1584177" cy="2344938"/>
            <a:chOff x="5087093" y="2760161"/>
            <a:chExt cx="1584177" cy="2344938"/>
          </a:xfrm>
        </p:grpSpPr>
        <p:sp>
          <p:nvSpPr>
            <p:cNvPr id="9" name="TextBox 8"/>
            <p:cNvSpPr txBox="1"/>
            <p:nvPr/>
          </p:nvSpPr>
          <p:spPr>
            <a:xfrm>
              <a:off x="5473037" y="2760161"/>
              <a:ext cx="766185" cy="461665"/>
            </a:xfrm>
            <a:prstGeom prst="rect">
              <a:avLst/>
            </a:prstGeom>
            <a:solidFill>
              <a:schemeClr val="bg1"/>
            </a:solidFill>
          </p:spPr>
          <p:txBody>
            <a:bodyPr wrap="square" rtlCol="0">
              <a:spAutoFit/>
            </a:bodyPr>
            <a:lstStyle/>
            <a:p>
              <a:r>
                <a:rPr lang="en-AU" sz="1200" dirty="0" smtClean="0">
                  <a:solidFill>
                    <a:srgbClr val="800080"/>
                  </a:solidFill>
                  <a:latin typeface="Comic Sans MS" panose="030F0702030302020204" pitchFamily="66" charset="0"/>
                </a:rPr>
                <a:t>Slow as</a:t>
              </a:r>
            </a:p>
            <a:p>
              <a:pPr algn="ctr"/>
              <a:r>
                <a:rPr lang="en-AU" sz="1200" dirty="0" smtClean="0">
                  <a:solidFill>
                    <a:srgbClr val="800080"/>
                  </a:solidFill>
                  <a:latin typeface="Comic Sans MS" panose="030F0702030302020204" pitchFamily="66" charset="0"/>
                </a:rPr>
                <a:t>hell</a:t>
              </a:r>
              <a:endParaRPr lang="en-AU" sz="1200" dirty="0">
                <a:solidFill>
                  <a:srgbClr val="800080"/>
                </a:solidFill>
                <a:latin typeface="Comic Sans MS" panose="030F0702030302020204" pitchFamily="66" charset="0"/>
              </a:endParaRPr>
            </a:p>
          </p:txBody>
        </p:sp>
        <p:sp>
          <p:nvSpPr>
            <p:cNvPr id="10" name="TextBox 9"/>
            <p:cNvSpPr txBox="1"/>
            <p:nvPr/>
          </p:nvSpPr>
          <p:spPr>
            <a:xfrm>
              <a:off x="5087093" y="3526017"/>
              <a:ext cx="1584177"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Slow</a:t>
              </a:r>
              <a:endParaRPr lang="en-AU" dirty="0">
                <a:solidFill>
                  <a:srgbClr val="800080"/>
                </a:solidFill>
                <a:latin typeface="Comic Sans MS" panose="030F0702030302020204" pitchFamily="66" charset="0"/>
              </a:endParaRPr>
            </a:p>
          </p:txBody>
        </p:sp>
        <p:sp>
          <p:nvSpPr>
            <p:cNvPr id="11" name="TextBox 10"/>
            <p:cNvSpPr txBox="1"/>
            <p:nvPr/>
          </p:nvSpPr>
          <p:spPr>
            <a:xfrm>
              <a:off x="5161198" y="4689601"/>
              <a:ext cx="1510072" cy="415498"/>
            </a:xfrm>
            <a:prstGeom prst="rect">
              <a:avLst/>
            </a:prstGeom>
            <a:solidFill>
              <a:schemeClr val="bg1"/>
            </a:solidFill>
          </p:spPr>
          <p:txBody>
            <a:bodyPr wrap="square" rtlCol="0">
              <a:spAutoFit/>
            </a:bodyPr>
            <a:lstStyle/>
            <a:p>
              <a:pPr algn="ctr"/>
              <a:r>
                <a:rPr lang="en-AU" dirty="0" smtClean="0">
                  <a:solidFill>
                    <a:srgbClr val="800080"/>
                  </a:solidFill>
                  <a:latin typeface="Comic Sans MS" panose="030F0702030302020204" pitchFamily="66" charset="0"/>
                </a:rPr>
                <a:t>Fast</a:t>
              </a:r>
              <a:endParaRPr lang="en-AU" dirty="0">
                <a:solidFill>
                  <a:srgbClr val="800080"/>
                </a:solidFill>
                <a:latin typeface="Comic Sans MS" panose="030F0702030302020204" pitchFamily="66" charset="0"/>
              </a:endParaRPr>
            </a:p>
          </p:txBody>
        </p:sp>
      </p:gr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spTree>
    <p:extLst>
      <p:ext uri="{BB962C8B-B14F-4D97-AF65-F5344CB8AC3E}">
        <p14:creationId xmlns:p14="http://schemas.microsoft.com/office/powerpoint/2010/main" val="236039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DEBBDC7-4A1B-43E6-8DA6-58148E08E8A6}" type="slidenum">
              <a:rPr lang="en-AU" smtClean="0"/>
              <a:t>8</a:t>
            </a:fld>
            <a:endParaRPr lang="en-AU"/>
          </a:p>
        </p:txBody>
      </p:sp>
      <p:sp>
        <p:nvSpPr>
          <p:cNvPr id="15" name="TextBox 14"/>
          <p:cNvSpPr txBox="1"/>
          <p:nvPr/>
        </p:nvSpPr>
        <p:spPr>
          <a:xfrm>
            <a:off x="9168299" y="162959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AU" sz="7200" dirty="0"/>
          </a:p>
        </p:txBody>
      </p:sp>
      <p:pic>
        <p:nvPicPr>
          <p:cNvPr id="16" name="Picture 2" descr="http://martinfowler.com/bliki/images/testPyramid/pyrami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6337" y="1998490"/>
            <a:ext cx="5672600" cy="3918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4929" y="0"/>
            <a:ext cx="4560554" cy="6859588"/>
          </a:xfrm>
          <a:prstGeom prst="rect">
            <a:avLst/>
          </a:prstGeom>
        </p:spPr>
      </p:pic>
      <p:sp>
        <p:nvSpPr>
          <p:cNvPr id="2" name="Title 1"/>
          <p:cNvSpPr>
            <a:spLocks noGrp="1"/>
          </p:cNvSpPr>
          <p:nvPr>
            <p:ph type="title"/>
          </p:nvPr>
        </p:nvSpPr>
        <p:spPr/>
        <p:txBody>
          <a:bodyPr/>
          <a:lstStyle/>
          <a:p>
            <a:r>
              <a:rPr lang="en-GB" dirty="0" smtClean="0"/>
              <a:t>Our testing pyramid</a:t>
            </a:r>
            <a:endParaRPr lang="en-AU" dirty="0"/>
          </a:p>
        </p:txBody>
      </p:sp>
    </p:spTree>
    <p:extLst>
      <p:ext uri="{BB962C8B-B14F-4D97-AF65-F5344CB8AC3E}">
        <p14:creationId xmlns:p14="http://schemas.microsoft.com/office/powerpoint/2010/main" val="27565108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ts val="4000"/>
              </a:lnSpc>
            </a:pPr>
            <a:r>
              <a:rPr lang="en-AU" sz="3600" dirty="0"/>
              <a:t>“The ultimate goal here is to ship code it’s not to write tests; tests are just a means to the end of shipping code</a:t>
            </a:r>
            <a:r>
              <a:rPr lang="en-AU" sz="3600" dirty="0" smtClean="0"/>
              <a:t>.”</a:t>
            </a:r>
            <a:br>
              <a:rPr lang="en-AU" sz="3600" dirty="0" smtClean="0"/>
            </a:br>
            <a:r>
              <a:rPr lang="en-AU" sz="3600" dirty="0"/>
              <a:t/>
            </a:r>
            <a:br>
              <a:rPr lang="en-AU" sz="3600" dirty="0"/>
            </a:br>
            <a:r>
              <a:rPr lang="en-AU" sz="3600" dirty="0"/>
              <a:t>“I can have 100% code coverage and have </a:t>
            </a:r>
            <a:r>
              <a:rPr lang="en-AU" sz="3600" dirty="0" err="1"/>
              <a:t>noone</a:t>
            </a:r>
            <a:r>
              <a:rPr lang="en-AU" sz="3600" dirty="0"/>
              <a:t> use my product and I can have 0% code coverage and it’s a huge success; there is no correlation between the two things.”</a:t>
            </a:r>
            <a:br>
              <a:rPr lang="en-AU" sz="3600" dirty="0"/>
            </a:br>
            <a:endParaRPr lang="en-AU" sz="3600"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9</a:t>
            </a:fld>
            <a:endParaRPr lang="en-AU" dirty="0"/>
          </a:p>
        </p:txBody>
      </p:sp>
      <p:sp>
        <p:nvSpPr>
          <p:cNvPr id="5" name="Subtitle 4"/>
          <p:cNvSpPr>
            <a:spLocks noGrp="1"/>
          </p:cNvSpPr>
          <p:nvPr>
            <p:ph type="subTitle" idx="1"/>
          </p:nvPr>
        </p:nvSpPr>
        <p:spPr/>
        <p:txBody>
          <a:bodyPr/>
          <a:lstStyle/>
          <a:p>
            <a:pPr algn="r"/>
            <a:r>
              <a:rPr lang="en-AU" dirty="0" smtClean="0"/>
              <a:t>Jimmy </a:t>
            </a:r>
            <a:r>
              <a:rPr lang="en-AU" dirty="0" err="1" smtClean="0"/>
              <a:t>Bogard</a:t>
            </a:r>
            <a:endParaRPr lang="en-AU" dirty="0"/>
          </a:p>
        </p:txBody>
      </p:sp>
      <p:sp>
        <p:nvSpPr>
          <p:cNvPr id="6" name="Rectangle 5"/>
          <p:cNvSpPr/>
          <p:nvPr/>
        </p:nvSpPr>
        <p:spPr>
          <a:xfrm>
            <a:off x="2151355" y="5734050"/>
            <a:ext cx="6879768" cy="523220"/>
          </a:xfrm>
          <a:prstGeom prst="rect">
            <a:avLst/>
          </a:prstGeom>
        </p:spPr>
        <p:txBody>
          <a:bodyPr wrap="none">
            <a:spAutoFit/>
          </a:bodyPr>
          <a:lstStyle/>
          <a:p>
            <a:pPr algn="ctr"/>
            <a:r>
              <a:rPr lang="en-AU" sz="2800" b="1" i="1" dirty="0">
                <a:solidFill>
                  <a:schemeClr val="bg1"/>
                </a:solidFill>
              </a:rPr>
              <a:t>Confidence, rather than coverage, is key</a:t>
            </a:r>
          </a:p>
        </p:txBody>
      </p:sp>
    </p:spTree>
    <p:extLst>
      <p:ext uri="{BB962C8B-B14F-4D97-AF65-F5344CB8AC3E}">
        <p14:creationId xmlns:p14="http://schemas.microsoft.com/office/powerpoint/2010/main" val="1859780438"/>
      </p:ext>
    </p:extLst>
  </p:cSld>
  <p:clrMapOvr>
    <a:masterClrMapping/>
  </p:clrMapOvr>
  <p:timing>
    <p:tnLst>
      <p:par>
        <p:cTn id="1" dur="indefinite" restart="never" nodeType="tmRoot"/>
      </p:par>
    </p:tn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id="{D32EED5F-D631-4074-B237-D7846E6C8192}" vid="{2772B275-BA83-40C8-AEF9-8563C1EEC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9D014647A87064D814C8515C584B628" ma:contentTypeVersion="3" ma:contentTypeDescription="Create a new document." ma:contentTypeScope="" ma:versionID="0b29edbf52351b9d780945f0cd2466d7">
  <xsd:schema xmlns:xsd="http://www.w3.org/2001/XMLSchema" xmlns:xs="http://www.w3.org/2001/XMLSchema" xmlns:p="http://schemas.microsoft.com/office/2006/metadata/properties" xmlns:ns3="e6d84a7a-ecae-44e9-8fbf-4bc2c0c209d1" targetNamespace="http://schemas.microsoft.com/office/2006/metadata/properties" ma:root="true" ma:fieldsID="c5156eb0902b402abe171bfff8fdaff0" ns3:_="">
    <xsd:import namespace="e6d84a7a-ecae-44e9-8fbf-4bc2c0c209d1"/>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d84a7a-ecae-44e9-8fbf-4bc2c0c209d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2FCBA9-0E7F-4D64-B543-2B2870B85E8B}">
  <ds:schemaRefs>
    <ds:schemaRef ds:uri="http://schemas.microsoft.com/sharepoint/v3/contenttype/forms"/>
  </ds:schemaRefs>
</ds:datastoreItem>
</file>

<file path=customXml/itemProps2.xml><?xml version="1.0" encoding="utf-8"?>
<ds:datastoreItem xmlns:ds="http://schemas.openxmlformats.org/officeDocument/2006/customXml" ds:itemID="{1B9FA1EF-CD23-4139-920B-9EDB05CD48C7}">
  <ds:schemaRefs>
    <ds:schemaRef ds:uri="http://purl.org/dc/dcmitype/"/>
    <ds:schemaRef ds:uri="http://purl.org/dc/elements/1.1/"/>
    <ds:schemaRef ds:uri="http://schemas.microsoft.com/office/infopath/2007/PartnerControls"/>
    <ds:schemaRef ds:uri="http://schemas.microsoft.com/office/2006/metadata/properties"/>
    <ds:schemaRef ds:uri="http://www.w3.org/XML/1998/namespace"/>
    <ds:schemaRef ds:uri="http://purl.org/dc/terms/"/>
    <ds:schemaRef ds:uri="http://schemas.microsoft.com/office/2006/documentManagement/types"/>
    <ds:schemaRef ds:uri="e6d84a7a-ecae-44e9-8fbf-4bc2c0c209d1"/>
    <ds:schemaRef ds:uri="http://schemas.openxmlformats.org/package/2006/metadata/core-properties"/>
  </ds:schemaRefs>
</ds:datastoreItem>
</file>

<file path=customXml/itemProps3.xml><?xml version="1.0" encoding="utf-8"?>
<ds:datastoreItem xmlns:ds="http://schemas.openxmlformats.org/officeDocument/2006/customXml" ds:itemID="{CDF9C5E8-6DC7-4012-96F8-C5279EC39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d84a7a-ecae-44e9-8fbf-4bc2c0c209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Readify PowerPoint</Template>
  <TotalTime>1459</TotalTime>
  <Words>1904</Words>
  <Application>Microsoft Office PowerPoint</Application>
  <PresentationFormat>Custom</PresentationFormat>
  <Paragraphs>281</Paragraphs>
  <Slides>35</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Calibri</vt:lpstr>
      <vt:lpstr>Comic Sans MS</vt:lpstr>
      <vt:lpstr>Segoe UI</vt:lpstr>
      <vt:lpstr>SegoeUI</vt:lpstr>
      <vt:lpstr>SegoeUI-Bold</vt:lpstr>
      <vt:lpstr>SegoeUI-Semilight</vt:lpstr>
      <vt:lpstr>SketchFlow Print</vt:lpstr>
      <vt:lpstr>Wingdings</vt:lpstr>
      <vt:lpstr>Readify Theme</vt:lpstr>
      <vt:lpstr>Agile Testing  Being smarter about how we test by embracing simplicity and continuous improvement.  Testers in an Agile/DevOps team.</vt:lpstr>
      <vt:lpstr>PowerPoint Presentation</vt:lpstr>
      <vt:lpstr>PowerPoint Presentation</vt:lpstr>
      <vt:lpstr>Testing pyramid</vt:lpstr>
      <vt:lpstr>PowerPoint Presentation</vt:lpstr>
      <vt:lpstr>PowerPoint Presentation</vt:lpstr>
      <vt:lpstr>Jimmy Bogard’s testing pyramid</vt:lpstr>
      <vt:lpstr>Our testing pyramid</vt:lpstr>
      <vt:lpstr>“The ultimate goal here is to ship code it’s not to write tests; tests are just a means to the end of shipping code.”  “I can have 100% code coverage and have noone use my product and I can have 0% code coverage and it’s a huge success; there is no correlation between the two things.” </vt:lpstr>
      <vt:lpstr>#TestingVsChecking</vt:lpstr>
      <vt:lpstr>“Testing is the process of evaluating a product by learning about it through experimentation, which includes to some degree: questioning, study, modelling, observation and inference. All the automated tests in the pyramid cannot be classed as an evaluation of a product by learning via experimentation. They are essentially CHECKS.”</vt:lpstr>
      <vt:lpstr>Speed of release</vt:lpstr>
      <vt:lpstr>tl;dr  * Speed and confidence are inversely proportional * Testing pyramid is too rigid – we can be smarter * Speed up releases via checks; then facilitate real testing</vt:lpstr>
      <vt:lpstr>So, how do we decide on a testing strategy then?</vt:lpstr>
      <vt:lpstr>“Challenge yourself to start simple then inspect and adapt”</vt:lpstr>
      <vt:lpstr>Setting a testing strategy</vt:lpstr>
      <vt:lpstr>Is that an oversimplification?</vt:lpstr>
      <vt:lpstr>Enterprise Grade Testing™</vt:lpstr>
      <vt:lpstr>Questions???  Are you happy with amount of effort, overall confidence and speed of feedback (checks and tests)?  How can you make testing simpler?  How can you continuously improve your testing?</vt:lpstr>
      <vt:lpstr>Subcutaneous testing</vt:lpstr>
      <vt:lpstr>PowerPoint Presentation</vt:lpstr>
      <vt:lpstr>Advantages</vt:lpstr>
      <vt:lpstr>PowerPoint Presentation</vt:lpstr>
      <vt:lpstr>Disadvantages</vt:lpstr>
      <vt:lpstr>What about “unit” tests?</vt:lpstr>
      <vt:lpstr>Implementation tests (“unit” tests)</vt:lpstr>
      <vt:lpstr>What about automated UI tests?</vt:lpstr>
      <vt:lpstr>Automated UI tests</vt:lpstr>
      <vt:lpstr>What testing strategy have we found effective?</vt:lpstr>
      <vt:lpstr>Context</vt:lpstr>
      <vt:lpstr>Example testing strategy</vt:lpstr>
      <vt:lpstr>The role of testers in a Agile/DevOps team</vt:lpstr>
      <vt:lpstr>Todo</vt:lpstr>
      <vt:lpstr>Thankyou!   Questions?</vt:lpstr>
      <vt:lpstr>Further reading</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Microtesting  How we set fire to the testing pyramid while maintaining confidence</dc:title>
  <dc:creator>Matt Davies</dc:creator>
  <cp:lastModifiedBy>Rob</cp:lastModifiedBy>
  <cp:revision>173</cp:revision>
  <dcterms:created xsi:type="dcterms:W3CDTF">2015-05-04T07:51:09Z</dcterms:created>
  <dcterms:modified xsi:type="dcterms:W3CDTF">2015-07-13T16:00:53Z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0x010100B9D014647A87064D814C8515C584B628</vt:lpwstr>
  </property>
</Properties>
</file>